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
  </p:notesMasterIdLst>
  <p:handoutMasterIdLst>
    <p:handoutMasterId r:id="rId4"/>
  </p:handoutMasterIdLst>
  <p:sldIdLst>
    <p:sldId id="256" r:id="rId2"/>
  </p:sldIdLst>
  <p:sldSz cx="32918400" cy="32918400"/>
  <p:notesSz cx="6985000" cy="9271000"/>
  <p:defaultTextStyle>
    <a:defPPr>
      <a:defRPr lang="en-US"/>
    </a:defPPr>
    <a:lvl1pPr algn="ctr" rtl="0" eaLnBrk="0" fontAlgn="base" hangingPunct="0">
      <a:lnSpc>
        <a:spcPct val="90000"/>
      </a:lnSpc>
      <a:spcBef>
        <a:spcPct val="20000"/>
      </a:spcBef>
      <a:spcAft>
        <a:spcPct val="0"/>
      </a:spcAft>
      <a:buClr>
        <a:srgbClr val="FFFF00"/>
      </a:buClr>
      <a:buFont typeface="Wingdings" charset="0"/>
      <a:defRPr kumimoji="1" sz="2400" kern="1200">
        <a:solidFill>
          <a:schemeClr val="tx1"/>
        </a:solidFill>
        <a:latin typeface="Arial" charset="0"/>
        <a:ea typeface="ＭＳ Ｐゴシック" charset="0"/>
        <a:cs typeface="+mn-cs"/>
      </a:defRPr>
    </a:lvl1pPr>
    <a:lvl2pPr marL="457200" algn="ctr" rtl="0" eaLnBrk="0" fontAlgn="base" hangingPunct="0">
      <a:lnSpc>
        <a:spcPct val="90000"/>
      </a:lnSpc>
      <a:spcBef>
        <a:spcPct val="20000"/>
      </a:spcBef>
      <a:spcAft>
        <a:spcPct val="0"/>
      </a:spcAft>
      <a:buClr>
        <a:srgbClr val="FFFF00"/>
      </a:buClr>
      <a:buFont typeface="Wingdings" charset="0"/>
      <a:defRPr kumimoji="1" sz="2400" kern="1200">
        <a:solidFill>
          <a:schemeClr val="tx1"/>
        </a:solidFill>
        <a:latin typeface="Arial" charset="0"/>
        <a:ea typeface="ＭＳ Ｐゴシック" charset="0"/>
        <a:cs typeface="+mn-cs"/>
      </a:defRPr>
    </a:lvl2pPr>
    <a:lvl3pPr marL="914400" algn="ctr" rtl="0" eaLnBrk="0" fontAlgn="base" hangingPunct="0">
      <a:lnSpc>
        <a:spcPct val="90000"/>
      </a:lnSpc>
      <a:spcBef>
        <a:spcPct val="20000"/>
      </a:spcBef>
      <a:spcAft>
        <a:spcPct val="0"/>
      </a:spcAft>
      <a:buClr>
        <a:srgbClr val="FFFF00"/>
      </a:buClr>
      <a:buFont typeface="Wingdings" charset="0"/>
      <a:defRPr kumimoji="1" sz="2400" kern="1200">
        <a:solidFill>
          <a:schemeClr val="tx1"/>
        </a:solidFill>
        <a:latin typeface="Arial" charset="0"/>
        <a:ea typeface="ＭＳ Ｐゴシック" charset="0"/>
        <a:cs typeface="+mn-cs"/>
      </a:defRPr>
    </a:lvl3pPr>
    <a:lvl4pPr marL="1371600" algn="ctr" rtl="0" eaLnBrk="0" fontAlgn="base" hangingPunct="0">
      <a:lnSpc>
        <a:spcPct val="90000"/>
      </a:lnSpc>
      <a:spcBef>
        <a:spcPct val="20000"/>
      </a:spcBef>
      <a:spcAft>
        <a:spcPct val="0"/>
      </a:spcAft>
      <a:buClr>
        <a:srgbClr val="FFFF00"/>
      </a:buClr>
      <a:buFont typeface="Wingdings" charset="0"/>
      <a:defRPr kumimoji="1" sz="2400" kern="1200">
        <a:solidFill>
          <a:schemeClr val="tx1"/>
        </a:solidFill>
        <a:latin typeface="Arial" charset="0"/>
        <a:ea typeface="ＭＳ Ｐゴシック" charset="0"/>
        <a:cs typeface="+mn-cs"/>
      </a:defRPr>
    </a:lvl4pPr>
    <a:lvl5pPr marL="1828800" algn="ctr" rtl="0" eaLnBrk="0" fontAlgn="base" hangingPunct="0">
      <a:lnSpc>
        <a:spcPct val="90000"/>
      </a:lnSpc>
      <a:spcBef>
        <a:spcPct val="20000"/>
      </a:spcBef>
      <a:spcAft>
        <a:spcPct val="0"/>
      </a:spcAft>
      <a:buClr>
        <a:srgbClr val="FFFF00"/>
      </a:buClr>
      <a:buFont typeface="Wingdings" charset="0"/>
      <a:defRPr kumimoji="1" sz="2400" kern="1200">
        <a:solidFill>
          <a:schemeClr val="tx1"/>
        </a:solidFill>
        <a:latin typeface="Arial" charset="0"/>
        <a:ea typeface="ＭＳ Ｐゴシック" charset="0"/>
        <a:cs typeface="+mn-cs"/>
      </a:defRPr>
    </a:lvl5pPr>
    <a:lvl6pPr marL="2286000" algn="l" defTabSz="457200" rtl="0" eaLnBrk="1" latinLnBrk="0" hangingPunct="1">
      <a:defRPr kumimoji="1" sz="2400" kern="1200">
        <a:solidFill>
          <a:schemeClr val="tx1"/>
        </a:solidFill>
        <a:latin typeface="Arial" charset="0"/>
        <a:ea typeface="ＭＳ Ｐゴシック" charset="0"/>
        <a:cs typeface="+mn-cs"/>
      </a:defRPr>
    </a:lvl6pPr>
    <a:lvl7pPr marL="2743200" algn="l" defTabSz="457200" rtl="0" eaLnBrk="1" latinLnBrk="0" hangingPunct="1">
      <a:defRPr kumimoji="1" sz="2400" kern="1200">
        <a:solidFill>
          <a:schemeClr val="tx1"/>
        </a:solidFill>
        <a:latin typeface="Arial" charset="0"/>
        <a:ea typeface="ＭＳ Ｐゴシック" charset="0"/>
        <a:cs typeface="+mn-cs"/>
      </a:defRPr>
    </a:lvl7pPr>
    <a:lvl8pPr marL="3200400" algn="l" defTabSz="457200" rtl="0" eaLnBrk="1" latinLnBrk="0" hangingPunct="1">
      <a:defRPr kumimoji="1" sz="2400" kern="1200">
        <a:solidFill>
          <a:schemeClr val="tx1"/>
        </a:solidFill>
        <a:latin typeface="Arial" charset="0"/>
        <a:ea typeface="ＭＳ Ｐゴシック" charset="0"/>
        <a:cs typeface="+mn-cs"/>
      </a:defRPr>
    </a:lvl8pPr>
    <a:lvl9pPr marL="3657600" algn="l" defTabSz="457200" rtl="0" eaLnBrk="1" latinLnBrk="0" hangingPunct="1">
      <a:defRPr kumimoji="1"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990000"/>
    <a:srgbClr val="000000"/>
    <a:srgbClr val="000066"/>
    <a:srgbClr val="003399"/>
    <a:srgbClr val="8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p:scale>
          <a:sx n="55" d="100"/>
          <a:sy n="55" d="100"/>
        </p:scale>
        <p:origin x="176" y="6344"/>
      </p:cViewPr>
      <p:guideLst>
        <p:guide orient="horz" pos="8856"/>
        <p:guide pos="1001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6" d="100"/>
          <a:sy n="56" d="100"/>
        </p:scale>
        <p:origin x="-1722" y="-90"/>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1026"/>
          <p:cNvSpPr>
            <a:spLocks noGrp="1" noChangeArrowheads="1"/>
          </p:cNvSpPr>
          <p:nvPr>
            <p:ph type="hdr" sz="quarter"/>
          </p:nvPr>
        </p:nvSpPr>
        <p:spPr bwMode="auto">
          <a:xfrm>
            <a:off x="0" y="0"/>
            <a:ext cx="30003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buFont typeface="Wingdings" charset="0"/>
              <a:buChar char="q"/>
              <a:defRPr sz="1200"/>
            </a:lvl1pPr>
          </a:lstStyle>
          <a:p>
            <a:endParaRPr lang="en-US"/>
          </a:p>
        </p:txBody>
      </p:sp>
      <p:sp>
        <p:nvSpPr>
          <p:cNvPr id="52227" name="Rectangle 1027"/>
          <p:cNvSpPr>
            <a:spLocks noGrp="1" noChangeArrowheads="1"/>
          </p:cNvSpPr>
          <p:nvPr>
            <p:ph type="dt" sz="quarter" idx="1"/>
          </p:nvPr>
        </p:nvSpPr>
        <p:spPr bwMode="auto">
          <a:xfrm>
            <a:off x="3924300" y="0"/>
            <a:ext cx="30765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buFont typeface="Wingdings" charset="0"/>
              <a:buChar char="q"/>
              <a:defRPr sz="1200"/>
            </a:lvl1pPr>
          </a:lstStyle>
          <a:p>
            <a:endParaRPr lang="en-US"/>
          </a:p>
        </p:txBody>
      </p:sp>
      <p:sp>
        <p:nvSpPr>
          <p:cNvPr id="52228" name="Rectangle 1028"/>
          <p:cNvSpPr>
            <a:spLocks noGrp="1" noChangeArrowheads="1"/>
          </p:cNvSpPr>
          <p:nvPr>
            <p:ph type="ftr" sz="quarter" idx="2"/>
          </p:nvPr>
        </p:nvSpPr>
        <p:spPr bwMode="auto">
          <a:xfrm>
            <a:off x="0" y="8807450"/>
            <a:ext cx="30003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buFont typeface="Wingdings" charset="0"/>
              <a:buChar char="q"/>
              <a:defRPr sz="1200"/>
            </a:lvl1pPr>
          </a:lstStyle>
          <a:p>
            <a:endParaRPr lang="en-US"/>
          </a:p>
        </p:txBody>
      </p:sp>
      <p:sp>
        <p:nvSpPr>
          <p:cNvPr id="52229" name="Rectangle 1029"/>
          <p:cNvSpPr>
            <a:spLocks noGrp="1" noChangeArrowheads="1"/>
          </p:cNvSpPr>
          <p:nvPr>
            <p:ph type="sldNum" sz="quarter" idx="3"/>
          </p:nvPr>
        </p:nvSpPr>
        <p:spPr bwMode="auto">
          <a:xfrm>
            <a:off x="3924300" y="8807450"/>
            <a:ext cx="30765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buFont typeface="Wingdings" charset="0"/>
              <a:buChar char="q"/>
              <a:defRPr sz="1200"/>
            </a:lvl1pPr>
          </a:lstStyle>
          <a:p>
            <a:fld id="{B0D93DCF-38D0-2747-8982-28EDD3A4AEF9}" type="slidenum">
              <a:rPr lang="en-US"/>
              <a:pPr/>
              <a:t>‹#›</a:t>
            </a:fld>
            <a:endParaRPr lang="en-US"/>
          </a:p>
        </p:txBody>
      </p:sp>
    </p:spTree>
    <p:extLst>
      <p:ext uri="{BB962C8B-B14F-4D97-AF65-F5344CB8AC3E}">
        <p14:creationId xmlns:p14="http://schemas.microsoft.com/office/powerpoint/2010/main" val="763763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003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7" tIns="45718" rIns="91437" bIns="45718" numCol="1" anchor="t" anchorCtr="0" compatLnSpc="1">
            <a:prstTxWarp prst="textNoShape">
              <a:avLst/>
            </a:prstTxWarp>
          </a:bodyPr>
          <a:lstStyle>
            <a:lvl1pPr algn="l">
              <a:lnSpc>
                <a:spcPct val="100000"/>
              </a:lnSpc>
              <a:spcBef>
                <a:spcPct val="0"/>
              </a:spcBef>
              <a:buClrTx/>
              <a:buFontTx/>
              <a:buNone/>
              <a:defRPr kumimoji="0" sz="1200">
                <a:latin typeface="Times New Roman" charset="0"/>
              </a:defRPr>
            </a:lvl1pPr>
          </a:lstStyle>
          <a:p>
            <a:endParaRPr lang="en-US"/>
          </a:p>
        </p:txBody>
      </p:sp>
      <p:sp>
        <p:nvSpPr>
          <p:cNvPr id="37891" name="Rectangle 3"/>
          <p:cNvSpPr>
            <a:spLocks noGrp="1" noChangeArrowheads="1"/>
          </p:cNvSpPr>
          <p:nvPr>
            <p:ph type="dt" idx="1"/>
          </p:nvPr>
        </p:nvSpPr>
        <p:spPr bwMode="auto">
          <a:xfrm>
            <a:off x="3924300" y="0"/>
            <a:ext cx="30765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7" tIns="45718" rIns="91437" bIns="45718" numCol="1" anchor="t" anchorCtr="0" compatLnSpc="1">
            <a:prstTxWarp prst="textNoShape">
              <a:avLst/>
            </a:prstTxWarp>
          </a:bodyPr>
          <a:lstStyle>
            <a:lvl1pPr algn="r">
              <a:lnSpc>
                <a:spcPct val="100000"/>
              </a:lnSpc>
              <a:spcBef>
                <a:spcPct val="0"/>
              </a:spcBef>
              <a:buClrTx/>
              <a:buFontTx/>
              <a:buNone/>
              <a:defRPr kumimoji="0" sz="1200">
                <a:latin typeface="Times New Roman" charset="0"/>
              </a:defRPr>
            </a:lvl1pPr>
          </a:lstStyle>
          <a:p>
            <a:endParaRPr lang="en-US"/>
          </a:p>
        </p:txBody>
      </p:sp>
      <p:sp>
        <p:nvSpPr>
          <p:cNvPr id="37892" name="Rectangle 4"/>
          <p:cNvSpPr>
            <a:spLocks noGrp="1" noRot="1" noChangeAspect="1" noChangeArrowheads="1" noTextEdit="1"/>
          </p:cNvSpPr>
          <p:nvPr>
            <p:ph type="sldImg" idx="2"/>
          </p:nvPr>
        </p:nvSpPr>
        <p:spPr bwMode="auto">
          <a:xfrm>
            <a:off x="1770063" y="677863"/>
            <a:ext cx="3462337"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23925" y="4441825"/>
            <a:ext cx="5154613" cy="413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7" tIns="45718" rIns="91437"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6"/>
          <p:cNvSpPr>
            <a:spLocks noGrp="1" noChangeArrowheads="1"/>
          </p:cNvSpPr>
          <p:nvPr>
            <p:ph type="ftr" sz="quarter" idx="4"/>
          </p:nvPr>
        </p:nvSpPr>
        <p:spPr bwMode="auto">
          <a:xfrm>
            <a:off x="0" y="8807450"/>
            <a:ext cx="30003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7" tIns="45718" rIns="91437" bIns="45718" numCol="1" anchor="b" anchorCtr="0" compatLnSpc="1">
            <a:prstTxWarp prst="textNoShape">
              <a:avLst/>
            </a:prstTxWarp>
          </a:bodyPr>
          <a:lstStyle>
            <a:lvl1pPr algn="l">
              <a:lnSpc>
                <a:spcPct val="100000"/>
              </a:lnSpc>
              <a:spcBef>
                <a:spcPct val="0"/>
              </a:spcBef>
              <a:buClrTx/>
              <a:buFontTx/>
              <a:buNone/>
              <a:defRPr kumimoji="0" sz="1200">
                <a:latin typeface="Times New Roman" charset="0"/>
              </a:defRPr>
            </a:lvl1pPr>
          </a:lstStyle>
          <a:p>
            <a:endParaRPr lang="en-US"/>
          </a:p>
        </p:txBody>
      </p:sp>
      <p:sp>
        <p:nvSpPr>
          <p:cNvPr id="37895" name="Rectangle 7"/>
          <p:cNvSpPr>
            <a:spLocks noGrp="1" noChangeArrowheads="1"/>
          </p:cNvSpPr>
          <p:nvPr>
            <p:ph type="sldNum" sz="quarter" idx="5"/>
          </p:nvPr>
        </p:nvSpPr>
        <p:spPr bwMode="auto">
          <a:xfrm>
            <a:off x="3924300" y="8807450"/>
            <a:ext cx="30765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37" tIns="45718" rIns="91437" bIns="45718" numCol="1" anchor="b" anchorCtr="0" compatLnSpc="1">
            <a:prstTxWarp prst="textNoShape">
              <a:avLst/>
            </a:prstTxWarp>
          </a:bodyPr>
          <a:lstStyle>
            <a:lvl1pPr algn="r">
              <a:lnSpc>
                <a:spcPct val="100000"/>
              </a:lnSpc>
              <a:spcBef>
                <a:spcPct val="0"/>
              </a:spcBef>
              <a:buClrTx/>
              <a:buFontTx/>
              <a:buNone/>
              <a:defRPr kumimoji="0" sz="1200">
                <a:latin typeface="Times New Roman" charset="0"/>
              </a:defRPr>
            </a:lvl1pPr>
          </a:lstStyle>
          <a:p>
            <a:fld id="{E1DD17A4-7EF4-9843-8FFA-75D399931E9B}" type="slidenum">
              <a:rPr lang="en-US"/>
              <a:pPr/>
              <a:t>‹#›</a:t>
            </a:fld>
            <a:endParaRPr lang="en-US"/>
          </a:p>
        </p:txBody>
      </p:sp>
    </p:spTree>
    <p:extLst>
      <p:ext uri="{BB962C8B-B14F-4D97-AF65-F5344CB8AC3E}">
        <p14:creationId xmlns:p14="http://schemas.microsoft.com/office/powerpoint/2010/main" val="4068321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3EE7D-84A2-AA4F-A6E2-380F10BCC7BD}" type="slidenum">
              <a:rPr lang="en-US"/>
              <a:pPr/>
              <a:t>1</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10226675"/>
            <a:ext cx="27981275" cy="7054850"/>
          </a:xfrm>
        </p:spPr>
        <p:txBody>
          <a:bodyPr/>
          <a:lstStyle/>
          <a:p>
            <a:r>
              <a:rPr lang="en-CA" smtClean="0"/>
              <a:t>Click to edit Master title style</a:t>
            </a:r>
            <a:endParaRPr lang="en-US"/>
          </a:p>
        </p:txBody>
      </p:sp>
      <p:sp>
        <p:nvSpPr>
          <p:cNvPr id="3" name="Subtitle 2"/>
          <p:cNvSpPr>
            <a:spLocks noGrp="1"/>
          </p:cNvSpPr>
          <p:nvPr>
            <p:ph type="subTitle" idx="1"/>
          </p:nvPr>
        </p:nvSpPr>
        <p:spPr>
          <a:xfrm>
            <a:off x="4937125" y="18653125"/>
            <a:ext cx="230441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2CEFAB-5DA8-154B-A0B4-E70C9D84456B}" type="slidenum">
              <a:rPr lang="en-US"/>
              <a:pPr/>
              <a:t>‹#›</a:t>
            </a:fld>
            <a:endParaRPr lang="en-US"/>
          </a:p>
        </p:txBody>
      </p:sp>
    </p:spTree>
    <p:extLst>
      <p:ext uri="{BB962C8B-B14F-4D97-AF65-F5344CB8AC3E}">
        <p14:creationId xmlns:p14="http://schemas.microsoft.com/office/powerpoint/2010/main" val="291378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EBCF35-46DF-C143-9F6F-36A802BBB7D0}" type="slidenum">
              <a:rPr lang="en-US"/>
              <a:pPr/>
              <a:t>‹#›</a:t>
            </a:fld>
            <a:endParaRPr lang="en-US"/>
          </a:p>
        </p:txBody>
      </p:sp>
    </p:spTree>
    <p:extLst>
      <p:ext uri="{BB962C8B-B14F-4D97-AF65-F5344CB8AC3E}">
        <p14:creationId xmlns:p14="http://schemas.microsoft.com/office/powerpoint/2010/main" val="366319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2925763"/>
            <a:ext cx="6994525" cy="26335037"/>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2468563" y="2925763"/>
            <a:ext cx="20834350" cy="2633503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5B71E8-F690-5148-B624-47549FDA1326}" type="slidenum">
              <a:rPr lang="en-US"/>
              <a:pPr/>
              <a:t>‹#›</a:t>
            </a:fld>
            <a:endParaRPr lang="en-US"/>
          </a:p>
        </p:txBody>
      </p:sp>
    </p:spTree>
    <p:extLst>
      <p:ext uri="{BB962C8B-B14F-4D97-AF65-F5344CB8AC3E}">
        <p14:creationId xmlns:p14="http://schemas.microsoft.com/office/powerpoint/2010/main" val="257213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73858E-1ECA-0C45-9CF4-04B08DBF492B}" type="slidenum">
              <a:rPr lang="en-US"/>
              <a:pPr/>
              <a:t>‹#›</a:t>
            </a:fld>
            <a:endParaRPr lang="en-US"/>
          </a:p>
        </p:txBody>
      </p:sp>
    </p:spTree>
    <p:extLst>
      <p:ext uri="{BB962C8B-B14F-4D97-AF65-F5344CB8AC3E}">
        <p14:creationId xmlns:p14="http://schemas.microsoft.com/office/powerpoint/2010/main" val="307252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1153438"/>
            <a:ext cx="27981275" cy="653732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2600325" y="13952538"/>
            <a:ext cx="279812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A8327C-79AD-8A49-A7B2-4963BFC4798E}" type="slidenum">
              <a:rPr lang="en-US"/>
              <a:pPr/>
              <a:t>‹#›</a:t>
            </a:fld>
            <a:endParaRPr lang="en-US"/>
          </a:p>
        </p:txBody>
      </p:sp>
    </p:spTree>
    <p:extLst>
      <p:ext uri="{BB962C8B-B14F-4D97-AF65-F5344CB8AC3E}">
        <p14:creationId xmlns:p14="http://schemas.microsoft.com/office/powerpoint/2010/main" val="134634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2468563" y="9510713"/>
            <a:ext cx="13914437"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16535400" y="9510713"/>
            <a:ext cx="13914438" cy="1975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B29601-4CDB-A84B-AE87-322934D84518}" type="slidenum">
              <a:rPr lang="en-US"/>
              <a:pPr/>
              <a:t>‹#›</a:t>
            </a:fld>
            <a:endParaRPr lang="en-US"/>
          </a:p>
        </p:txBody>
      </p:sp>
    </p:spTree>
    <p:extLst>
      <p:ext uri="{BB962C8B-B14F-4D97-AF65-F5344CB8AC3E}">
        <p14:creationId xmlns:p14="http://schemas.microsoft.com/office/powerpoint/2010/main" val="345420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317625"/>
            <a:ext cx="29625925" cy="54864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46238" y="7369175"/>
            <a:ext cx="14544675"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646238" y="10439400"/>
            <a:ext cx="14544675"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16722725" y="7369175"/>
            <a:ext cx="1454943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16722725" y="10439400"/>
            <a:ext cx="1454943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3B2A56-87D5-6D48-8D23-13195B167751}" type="slidenum">
              <a:rPr lang="en-US"/>
              <a:pPr/>
              <a:t>‹#›</a:t>
            </a:fld>
            <a:endParaRPr lang="en-US"/>
          </a:p>
        </p:txBody>
      </p:sp>
    </p:spTree>
    <p:extLst>
      <p:ext uri="{BB962C8B-B14F-4D97-AF65-F5344CB8AC3E}">
        <p14:creationId xmlns:p14="http://schemas.microsoft.com/office/powerpoint/2010/main" val="290028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A48DC1-C9E4-954A-A234-BAF97BC95D11}" type="slidenum">
              <a:rPr lang="en-US"/>
              <a:pPr/>
              <a:t>‹#›</a:t>
            </a:fld>
            <a:endParaRPr lang="en-US"/>
          </a:p>
        </p:txBody>
      </p:sp>
    </p:spTree>
    <p:extLst>
      <p:ext uri="{BB962C8B-B14F-4D97-AF65-F5344CB8AC3E}">
        <p14:creationId xmlns:p14="http://schemas.microsoft.com/office/powerpoint/2010/main" val="10531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2EC84F1-35D4-504B-A111-694C8311CFA7}" type="slidenum">
              <a:rPr lang="en-US"/>
              <a:pPr/>
              <a:t>‹#›</a:t>
            </a:fld>
            <a:endParaRPr lang="en-US"/>
          </a:p>
        </p:txBody>
      </p:sp>
    </p:spTree>
    <p:extLst>
      <p:ext uri="{BB962C8B-B14F-4D97-AF65-F5344CB8AC3E}">
        <p14:creationId xmlns:p14="http://schemas.microsoft.com/office/powerpoint/2010/main" val="247554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1311275"/>
            <a:ext cx="10829925" cy="557688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12869863" y="1311275"/>
            <a:ext cx="184023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1646238" y="6888163"/>
            <a:ext cx="10829925"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53A5CC-7CAB-E547-BE5C-7C576708DD87}" type="slidenum">
              <a:rPr lang="en-US"/>
              <a:pPr/>
              <a:t>‹#›</a:t>
            </a:fld>
            <a:endParaRPr lang="en-US"/>
          </a:p>
        </p:txBody>
      </p:sp>
    </p:spTree>
    <p:extLst>
      <p:ext uri="{BB962C8B-B14F-4D97-AF65-F5344CB8AC3E}">
        <p14:creationId xmlns:p14="http://schemas.microsoft.com/office/powerpoint/2010/main" val="17926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23042563"/>
            <a:ext cx="19751675" cy="2720975"/>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6451600" y="2941638"/>
            <a:ext cx="197516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25763538"/>
            <a:ext cx="197516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AD1F81-8734-9A4B-93AF-0541D5C21104}" type="slidenum">
              <a:rPr lang="en-US"/>
              <a:pPr/>
              <a:t>‹#›</a:t>
            </a:fld>
            <a:endParaRPr lang="en-US"/>
          </a:p>
        </p:txBody>
      </p:sp>
    </p:spTree>
    <p:extLst>
      <p:ext uri="{BB962C8B-B14F-4D97-AF65-F5344CB8AC3E}">
        <p14:creationId xmlns:p14="http://schemas.microsoft.com/office/powerpoint/2010/main" val="1086746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582"/>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468563" y="2925763"/>
            <a:ext cx="279812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55308" tIns="177654" rIns="355308" bIns="177654" numCol="1" anchor="ctr" anchorCtr="0" compatLnSpc="1">
            <a:prstTxWarp prst="textNoShape">
              <a:avLst/>
            </a:prstTxWarp>
          </a:bodyPr>
          <a:lstStyle/>
          <a:p>
            <a:pPr lvl="0"/>
            <a:r>
              <a:rPr lang="en-US"/>
              <a:t>Click to edit Master title style</a:t>
            </a:r>
          </a:p>
        </p:txBody>
      </p:sp>
      <p:sp>
        <p:nvSpPr>
          <p:cNvPr id="47107" name="Rectangle 3"/>
          <p:cNvSpPr>
            <a:spLocks noGrp="1" noChangeArrowheads="1"/>
          </p:cNvSpPr>
          <p:nvPr>
            <p:ph type="body" idx="1"/>
          </p:nvPr>
        </p:nvSpPr>
        <p:spPr bwMode="auto">
          <a:xfrm>
            <a:off x="2468563" y="9510713"/>
            <a:ext cx="27981275" cy="1975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55308" tIns="177654" rIns="355308" bIns="17765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08" name="Rectangle 4"/>
          <p:cNvSpPr>
            <a:spLocks noGrp="1" noChangeArrowheads="1"/>
          </p:cNvSpPr>
          <p:nvPr>
            <p:ph type="dt" sz="half" idx="2"/>
          </p:nvPr>
        </p:nvSpPr>
        <p:spPr bwMode="auto">
          <a:xfrm>
            <a:off x="2468563" y="29992638"/>
            <a:ext cx="6858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55308" tIns="177654" rIns="355308" bIns="177654" numCol="1" anchor="t" anchorCtr="0" compatLnSpc="1">
            <a:prstTxWarp prst="textNoShape">
              <a:avLst/>
            </a:prstTxWarp>
          </a:bodyPr>
          <a:lstStyle>
            <a:lvl1pPr algn="l" defTabSz="3552825">
              <a:lnSpc>
                <a:spcPct val="100000"/>
              </a:lnSpc>
              <a:spcBef>
                <a:spcPct val="0"/>
              </a:spcBef>
              <a:buClrTx/>
              <a:buFontTx/>
              <a:buNone/>
              <a:defRPr kumimoji="0" sz="5400">
                <a:latin typeface="+mn-lt"/>
              </a:defRPr>
            </a:lvl1pPr>
          </a:lstStyle>
          <a:p>
            <a:endParaRPr lang="en-US"/>
          </a:p>
        </p:txBody>
      </p:sp>
      <p:sp>
        <p:nvSpPr>
          <p:cNvPr id="47109" name="Rectangle 5"/>
          <p:cNvSpPr>
            <a:spLocks noGrp="1" noChangeArrowheads="1"/>
          </p:cNvSpPr>
          <p:nvPr>
            <p:ph type="ftr" sz="quarter" idx="3"/>
          </p:nvPr>
        </p:nvSpPr>
        <p:spPr bwMode="auto">
          <a:xfrm>
            <a:off x="11247438" y="29992638"/>
            <a:ext cx="104235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55308" tIns="177654" rIns="355308" bIns="177654" numCol="1" anchor="t" anchorCtr="0" compatLnSpc="1">
            <a:prstTxWarp prst="textNoShape">
              <a:avLst/>
            </a:prstTxWarp>
          </a:bodyPr>
          <a:lstStyle>
            <a:lvl1pPr defTabSz="3552825">
              <a:lnSpc>
                <a:spcPct val="100000"/>
              </a:lnSpc>
              <a:spcBef>
                <a:spcPct val="0"/>
              </a:spcBef>
              <a:buClrTx/>
              <a:buFontTx/>
              <a:buNone/>
              <a:defRPr kumimoji="0" sz="5400">
                <a:latin typeface="+mn-lt"/>
              </a:defRPr>
            </a:lvl1pPr>
          </a:lstStyle>
          <a:p>
            <a:endParaRPr lang="en-US"/>
          </a:p>
        </p:txBody>
      </p:sp>
      <p:sp>
        <p:nvSpPr>
          <p:cNvPr id="47110" name="Rectangle 6"/>
          <p:cNvSpPr>
            <a:spLocks noGrp="1" noChangeArrowheads="1"/>
          </p:cNvSpPr>
          <p:nvPr>
            <p:ph type="sldNum" sz="quarter" idx="4"/>
          </p:nvPr>
        </p:nvSpPr>
        <p:spPr bwMode="auto">
          <a:xfrm>
            <a:off x="23591838" y="29992638"/>
            <a:ext cx="6858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55308" tIns="177654" rIns="355308" bIns="177654" numCol="1" anchor="t" anchorCtr="0" compatLnSpc="1">
            <a:prstTxWarp prst="textNoShape">
              <a:avLst/>
            </a:prstTxWarp>
          </a:bodyPr>
          <a:lstStyle>
            <a:lvl1pPr algn="r" defTabSz="3552825">
              <a:lnSpc>
                <a:spcPct val="100000"/>
              </a:lnSpc>
              <a:spcBef>
                <a:spcPct val="0"/>
              </a:spcBef>
              <a:buClrTx/>
              <a:buFontTx/>
              <a:buNone/>
              <a:defRPr kumimoji="0" sz="5400">
                <a:latin typeface="+mn-lt"/>
              </a:defRPr>
            </a:lvl1pPr>
          </a:lstStyle>
          <a:p>
            <a:fld id="{E37901F8-F12B-BB40-ABB1-46BA61C5784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3552825" rtl="0" eaLnBrk="0" fontAlgn="base" hangingPunct="0">
        <a:spcBef>
          <a:spcPct val="0"/>
        </a:spcBef>
        <a:spcAft>
          <a:spcPct val="0"/>
        </a:spcAft>
        <a:defRPr sz="17100">
          <a:solidFill>
            <a:schemeClr val="tx2"/>
          </a:solidFill>
          <a:latin typeface="+mj-lt"/>
          <a:ea typeface="+mj-ea"/>
          <a:cs typeface="+mj-cs"/>
        </a:defRPr>
      </a:lvl1pPr>
      <a:lvl2pPr algn="ctr" defTabSz="3552825" rtl="0" eaLnBrk="0" fontAlgn="base" hangingPunct="0">
        <a:spcBef>
          <a:spcPct val="0"/>
        </a:spcBef>
        <a:spcAft>
          <a:spcPct val="0"/>
        </a:spcAft>
        <a:defRPr sz="17100">
          <a:solidFill>
            <a:schemeClr val="tx2"/>
          </a:solidFill>
          <a:latin typeface="Times New Roman" charset="0"/>
          <a:ea typeface="ＭＳ Ｐゴシック" charset="0"/>
        </a:defRPr>
      </a:lvl2pPr>
      <a:lvl3pPr algn="ctr" defTabSz="3552825" rtl="0" eaLnBrk="0" fontAlgn="base" hangingPunct="0">
        <a:spcBef>
          <a:spcPct val="0"/>
        </a:spcBef>
        <a:spcAft>
          <a:spcPct val="0"/>
        </a:spcAft>
        <a:defRPr sz="17100">
          <a:solidFill>
            <a:schemeClr val="tx2"/>
          </a:solidFill>
          <a:latin typeface="Times New Roman" charset="0"/>
          <a:ea typeface="ＭＳ Ｐゴシック" charset="0"/>
        </a:defRPr>
      </a:lvl3pPr>
      <a:lvl4pPr algn="ctr" defTabSz="3552825" rtl="0" eaLnBrk="0" fontAlgn="base" hangingPunct="0">
        <a:spcBef>
          <a:spcPct val="0"/>
        </a:spcBef>
        <a:spcAft>
          <a:spcPct val="0"/>
        </a:spcAft>
        <a:defRPr sz="17100">
          <a:solidFill>
            <a:schemeClr val="tx2"/>
          </a:solidFill>
          <a:latin typeface="Times New Roman" charset="0"/>
          <a:ea typeface="ＭＳ Ｐゴシック" charset="0"/>
        </a:defRPr>
      </a:lvl4pPr>
      <a:lvl5pPr algn="ctr" defTabSz="3552825" rtl="0" eaLnBrk="0" fontAlgn="base" hangingPunct="0">
        <a:spcBef>
          <a:spcPct val="0"/>
        </a:spcBef>
        <a:spcAft>
          <a:spcPct val="0"/>
        </a:spcAft>
        <a:defRPr sz="17100">
          <a:solidFill>
            <a:schemeClr val="tx2"/>
          </a:solidFill>
          <a:latin typeface="Times New Roman" charset="0"/>
          <a:ea typeface="ＭＳ Ｐゴシック" charset="0"/>
        </a:defRPr>
      </a:lvl5pPr>
      <a:lvl6pPr marL="457200" algn="ctr" defTabSz="3552825" rtl="0" eaLnBrk="0" fontAlgn="base" hangingPunct="0">
        <a:spcBef>
          <a:spcPct val="0"/>
        </a:spcBef>
        <a:spcAft>
          <a:spcPct val="0"/>
        </a:spcAft>
        <a:defRPr sz="17100">
          <a:solidFill>
            <a:schemeClr val="tx2"/>
          </a:solidFill>
          <a:latin typeface="Times New Roman" charset="0"/>
          <a:ea typeface="ＭＳ Ｐゴシック" charset="0"/>
        </a:defRPr>
      </a:lvl6pPr>
      <a:lvl7pPr marL="914400" algn="ctr" defTabSz="3552825" rtl="0" eaLnBrk="0" fontAlgn="base" hangingPunct="0">
        <a:spcBef>
          <a:spcPct val="0"/>
        </a:spcBef>
        <a:spcAft>
          <a:spcPct val="0"/>
        </a:spcAft>
        <a:defRPr sz="17100">
          <a:solidFill>
            <a:schemeClr val="tx2"/>
          </a:solidFill>
          <a:latin typeface="Times New Roman" charset="0"/>
          <a:ea typeface="ＭＳ Ｐゴシック" charset="0"/>
        </a:defRPr>
      </a:lvl7pPr>
      <a:lvl8pPr marL="1371600" algn="ctr" defTabSz="3552825" rtl="0" eaLnBrk="0" fontAlgn="base" hangingPunct="0">
        <a:spcBef>
          <a:spcPct val="0"/>
        </a:spcBef>
        <a:spcAft>
          <a:spcPct val="0"/>
        </a:spcAft>
        <a:defRPr sz="17100">
          <a:solidFill>
            <a:schemeClr val="tx2"/>
          </a:solidFill>
          <a:latin typeface="Times New Roman" charset="0"/>
          <a:ea typeface="ＭＳ Ｐゴシック" charset="0"/>
        </a:defRPr>
      </a:lvl8pPr>
      <a:lvl9pPr marL="1828800" algn="ctr" defTabSz="3552825" rtl="0" eaLnBrk="0" fontAlgn="base" hangingPunct="0">
        <a:spcBef>
          <a:spcPct val="0"/>
        </a:spcBef>
        <a:spcAft>
          <a:spcPct val="0"/>
        </a:spcAft>
        <a:defRPr sz="17100">
          <a:solidFill>
            <a:schemeClr val="tx2"/>
          </a:solidFill>
          <a:latin typeface="Times New Roman" charset="0"/>
          <a:ea typeface="ＭＳ Ｐゴシック" charset="0"/>
        </a:defRPr>
      </a:lvl9pPr>
    </p:titleStyle>
    <p:bodyStyle>
      <a:lvl1pPr marL="1331913" indent="-1331913" algn="l" defTabSz="3552825" rtl="0" eaLnBrk="0" fontAlgn="base" hangingPunct="0">
        <a:spcBef>
          <a:spcPct val="20000"/>
        </a:spcBef>
        <a:spcAft>
          <a:spcPct val="0"/>
        </a:spcAft>
        <a:buChar char="•"/>
        <a:defRPr sz="12400">
          <a:solidFill>
            <a:schemeClr val="tx1"/>
          </a:solidFill>
          <a:latin typeface="+mn-lt"/>
          <a:ea typeface="+mn-ea"/>
          <a:cs typeface="+mn-cs"/>
        </a:defRPr>
      </a:lvl1pPr>
      <a:lvl2pPr marL="2887663" indent="-1111250" algn="l" defTabSz="3552825" rtl="0" eaLnBrk="0" fontAlgn="base" hangingPunct="0">
        <a:spcBef>
          <a:spcPct val="20000"/>
        </a:spcBef>
        <a:spcAft>
          <a:spcPct val="0"/>
        </a:spcAft>
        <a:buChar char="–"/>
        <a:defRPr sz="10900">
          <a:solidFill>
            <a:schemeClr val="tx1"/>
          </a:solidFill>
          <a:latin typeface="+mn-lt"/>
          <a:ea typeface="+mn-ea"/>
        </a:defRPr>
      </a:lvl2pPr>
      <a:lvl3pPr marL="4441825" indent="-889000" algn="l" defTabSz="3552825" rtl="0" eaLnBrk="0" fontAlgn="base" hangingPunct="0">
        <a:spcBef>
          <a:spcPct val="20000"/>
        </a:spcBef>
        <a:spcAft>
          <a:spcPct val="0"/>
        </a:spcAft>
        <a:buChar char="•"/>
        <a:defRPr sz="9300">
          <a:solidFill>
            <a:schemeClr val="tx1"/>
          </a:solidFill>
          <a:latin typeface="+mn-lt"/>
          <a:ea typeface="+mn-ea"/>
        </a:defRPr>
      </a:lvl3pPr>
      <a:lvl4pPr marL="6218238" indent="-889000" algn="l" defTabSz="3552825" rtl="0" eaLnBrk="0" fontAlgn="base" hangingPunct="0">
        <a:spcBef>
          <a:spcPct val="20000"/>
        </a:spcBef>
        <a:spcAft>
          <a:spcPct val="0"/>
        </a:spcAft>
        <a:buChar char="–"/>
        <a:defRPr sz="7800">
          <a:solidFill>
            <a:schemeClr val="tx1"/>
          </a:solidFill>
          <a:latin typeface="+mn-lt"/>
          <a:ea typeface="+mn-ea"/>
        </a:defRPr>
      </a:lvl4pPr>
      <a:lvl5pPr marL="7994650" indent="-889000" algn="l" defTabSz="3552825" rtl="0" eaLnBrk="0" fontAlgn="base" hangingPunct="0">
        <a:spcBef>
          <a:spcPct val="20000"/>
        </a:spcBef>
        <a:spcAft>
          <a:spcPct val="0"/>
        </a:spcAft>
        <a:buChar char="»"/>
        <a:defRPr sz="7800">
          <a:solidFill>
            <a:schemeClr val="tx1"/>
          </a:solidFill>
          <a:latin typeface="+mn-lt"/>
          <a:ea typeface="+mn-ea"/>
        </a:defRPr>
      </a:lvl5pPr>
      <a:lvl6pPr marL="8451850" indent="-889000" algn="l" defTabSz="3552825" rtl="0" eaLnBrk="0" fontAlgn="base" hangingPunct="0">
        <a:spcBef>
          <a:spcPct val="20000"/>
        </a:spcBef>
        <a:spcAft>
          <a:spcPct val="0"/>
        </a:spcAft>
        <a:buChar char="»"/>
        <a:defRPr sz="7800">
          <a:solidFill>
            <a:schemeClr val="tx1"/>
          </a:solidFill>
          <a:latin typeface="+mn-lt"/>
          <a:ea typeface="+mn-ea"/>
        </a:defRPr>
      </a:lvl6pPr>
      <a:lvl7pPr marL="8909050" indent="-889000" algn="l" defTabSz="3552825" rtl="0" eaLnBrk="0" fontAlgn="base" hangingPunct="0">
        <a:spcBef>
          <a:spcPct val="20000"/>
        </a:spcBef>
        <a:spcAft>
          <a:spcPct val="0"/>
        </a:spcAft>
        <a:buChar char="»"/>
        <a:defRPr sz="7800">
          <a:solidFill>
            <a:schemeClr val="tx1"/>
          </a:solidFill>
          <a:latin typeface="+mn-lt"/>
          <a:ea typeface="+mn-ea"/>
        </a:defRPr>
      </a:lvl7pPr>
      <a:lvl8pPr marL="9366250" indent="-889000" algn="l" defTabSz="3552825" rtl="0" eaLnBrk="0" fontAlgn="base" hangingPunct="0">
        <a:spcBef>
          <a:spcPct val="20000"/>
        </a:spcBef>
        <a:spcAft>
          <a:spcPct val="0"/>
        </a:spcAft>
        <a:buChar char="»"/>
        <a:defRPr sz="7800">
          <a:solidFill>
            <a:schemeClr val="tx1"/>
          </a:solidFill>
          <a:latin typeface="+mn-lt"/>
          <a:ea typeface="+mn-ea"/>
        </a:defRPr>
      </a:lvl8pPr>
      <a:lvl9pPr marL="9823450" indent="-889000" algn="l" defTabSz="3552825" rtl="0" eaLnBrk="0" fontAlgn="base" hangingPunct="0">
        <a:spcBef>
          <a:spcPct val="20000"/>
        </a:spcBef>
        <a:spcAft>
          <a:spcPct val="0"/>
        </a:spcAft>
        <a:buChar char="»"/>
        <a:defRPr sz="78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4570413" y="405081"/>
            <a:ext cx="15773400" cy="3785652"/>
          </a:xfrm>
          <a:prstGeom prst="rect">
            <a:avLst/>
          </a:prstGeom>
          <a:gradFill rotWithShape="0">
            <a:gsLst>
              <a:gs pos="0">
                <a:srgbClr val="00605E">
                  <a:gamma/>
                  <a:shade val="24314"/>
                  <a:invGamma/>
                </a:srgbClr>
              </a:gs>
              <a:gs pos="50000">
                <a:srgbClr val="00605E"/>
              </a:gs>
              <a:gs pos="100000">
                <a:srgbClr val="00605E">
                  <a:gamma/>
                  <a:shade val="24314"/>
                  <a:invGamma/>
                </a:srgbClr>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rgbClr val="00605E"/>
            </a:extrusionClr>
          </a:sp3d>
          <a:extLst>
            <a:ext uri="{91240B29-F687-4f45-9708-019B960494DF}">
              <a14:hiddenLine xmlns:a14="http://schemas.microsoft.com/office/drawing/2010/main" w="12700" cap="sq">
                <a:no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411480" bIns="594360" anchor="ctr">
            <a:spAutoFit/>
            <a:flatTx/>
          </a:bodyPr>
          <a:lstStyle/>
          <a:p>
            <a:pPr>
              <a:lnSpc>
                <a:spcPct val="100000"/>
              </a:lnSpc>
              <a:spcBef>
                <a:spcPct val="0"/>
              </a:spcBef>
              <a:buClrTx/>
              <a:buFontTx/>
              <a:buNone/>
            </a:pPr>
            <a:r>
              <a:rPr lang="en-US" sz="6000" dirty="0"/>
              <a:t>Consultant-as-a-Service: An Interactive and Context-driven Approach to Mobile Decision Support Services</a:t>
            </a:r>
            <a:endParaRPr kumimoji="0" lang="en-US" sz="6000" b="1" dirty="0">
              <a:solidFill>
                <a:srgbClr val="FFFFCC"/>
              </a:solidFill>
              <a:effectLst>
                <a:outerShdw blurRad="38100" dist="38100" dir="2700000" algn="tl">
                  <a:srgbClr val="000000"/>
                </a:outerShdw>
              </a:effectLst>
            </a:endParaRPr>
          </a:p>
        </p:txBody>
      </p:sp>
      <p:sp>
        <p:nvSpPr>
          <p:cNvPr id="4271" name="Line 175"/>
          <p:cNvSpPr>
            <a:spLocks noChangeShapeType="1"/>
          </p:cNvSpPr>
          <p:nvPr/>
        </p:nvSpPr>
        <p:spPr bwMode="auto">
          <a:xfrm flipV="1">
            <a:off x="0" y="4367213"/>
            <a:ext cx="32918400" cy="0"/>
          </a:xfrm>
          <a:prstGeom prst="line">
            <a:avLst/>
          </a:prstGeom>
          <a:noFill/>
          <a:ln w="12700" cap="sq">
            <a:solidFill>
              <a:schemeClr val="tx1"/>
            </a:solidFill>
            <a:round/>
            <a:headEnd type="none" w="sm" len="sm"/>
            <a:tailEnd type="none" w="sm" len="sm"/>
          </a:ln>
          <a:effectLst>
            <a:prstShdw prst="shdw17" dist="17961" dir="2700000">
              <a:schemeClr val="tx1">
                <a:gamma/>
                <a:shade val="60000"/>
                <a:invGamma/>
                <a:alpha val="74998"/>
              </a:schemeClr>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99" name="Rectangle 3"/>
          <p:cNvSpPr>
            <a:spLocks noGrp="1" noChangeArrowheads="1"/>
          </p:cNvSpPr>
          <p:nvPr>
            <p:ph type="subTitle" idx="1"/>
          </p:nvPr>
        </p:nvSpPr>
        <p:spPr>
          <a:xfrm>
            <a:off x="21462999" y="349267"/>
            <a:ext cx="10320283" cy="3619674"/>
          </a:xfrm>
          <a:gradFill rotWithShape="0">
            <a:gsLst>
              <a:gs pos="0">
                <a:srgbClr val="00605E"/>
              </a:gs>
              <a:gs pos="100000">
                <a:srgbClr val="00605E">
                  <a:gamma/>
                  <a:shade val="69804"/>
                  <a:invGamma/>
                </a:srgbClr>
              </a:gs>
            </a:gsLst>
            <a:lin ang="5400000" scaled="1"/>
          </a:gradFill>
          <a:scene3d>
            <a:camera prst="legacyObliqueTopRight"/>
            <a:lightRig rig="legacyFlat3" dir="b"/>
          </a:scene3d>
          <a:sp3d extrusionH="430200" prstMaterial="legacyMatte">
            <a:bevelT w="13500" h="13500" prst="angle"/>
            <a:bevelB w="13500" h="13500" prst="angle"/>
            <a:extrusionClr>
              <a:srgbClr val="00605E"/>
            </a:extrusionClr>
          </a:sp3d>
        </p:spPr>
        <p:txBody>
          <a:bodyPr anchor="ctr">
            <a:flatTx/>
          </a:bodyPr>
          <a:lstStyle/>
          <a:p>
            <a:pPr>
              <a:lnSpc>
                <a:spcPct val="90000"/>
              </a:lnSpc>
            </a:pPr>
            <a:r>
              <a:rPr lang="en-US" sz="3600" b="1" dirty="0" smtClean="0">
                <a:effectLst>
                  <a:outerShdw blurRad="38100" dist="38100" dir="2700000" algn="tl">
                    <a:srgbClr val="000000"/>
                  </a:outerShdw>
                </a:effectLst>
              </a:rPr>
              <a:t>Ahad Yarazavi</a:t>
            </a:r>
            <a:endParaRPr lang="en-US" sz="3600" b="1" dirty="0">
              <a:effectLst>
                <a:outerShdw blurRad="38100" dist="38100" dir="2700000" algn="tl">
                  <a:srgbClr val="000000"/>
                </a:outerShdw>
              </a:effectLst>
            </a:endParaRPr>
          </a:p>
          <a:p>
            <a:r>
              <a:rPr lang="en-US" sz="3600" b="1" dirty="0" smtClean="0">
                <a:effectLst>
                  <a:outerShdw blurRad="38100" dist="38100" dir="2700000" algn="tl">
                    <a:srgbClr val="000000"/>
                  </a:outerShdw>
                </a:effectLst>
              </a:rPr>
              <a:t>Kamran Sartipi</a:t>
            </a:r>
            <a:endParaRPr lang="en-US" sz="3600" dirty="0">
              <a:solidFill>
                <a:srgbClr val="66CCFF"/>
              </a:solidFill>
              <a:effectLst>
                <a:outerShdw blurRad="38100" dist="38100" dir="2700000" algn="tl">
                  <a:srgbClr val="000000"/>
                </a:outerShdw>
              </a:effectLst>
            </a:endParaRPr>
          </a:p>
          <a:p>
            <a:pPr>
              <a:lnSpc>
                <a:spcPct val="60000"/>
              </a:lnSpc>
              <a:spcBef>
                <a:spcPct val="50000"/>
              </a:spcBef>
            </a:pPr>
            <a:r>
              <a:rPr lang="en-US" sz="3600" b="1" dirty="0">
                <a:solidFill>
                  <a:srgbClr val="800000"/>
                </a:solidFill>
                <a:effectLst>
                  <a:outerShdw blurRad="38100" dist="38100" dir="2700000" algn="tl">
                    <a:srgbClr val="000000"/>
                  </a:outerShdw>
                </a:effectLst>
              </a:rPr>
              <a:t>University of </a:t>
            </a:r>
            <a:r>
              <a:rPr lang="en-US" sz="3600" b="1" dirty="0" smtClean="0">
                <a:solidFill>
                  <a:srgbClr val="800000"/>
                </a:solidFill>
                <a:effectLst>
                  <a:outerShdw blurRad="38100" dist="38100" dir="2700000" algn="tl">
                    <a:srgbClr val="000000"/>
                  </a:outerShdw>
                </a:effectLst>
              </a:rPr>
              <a:t>Ontario Institute of Technology</a:t>
            </a:r>
            <a:endParaRPr lang="en-US" sz="3600" b="1" dirty="0">
              <a:solidFill>
                <a:srgbClr val="800000"/>
              </a:solidFill>
              <a:effectLst>
                <a:outerShdw blurRad="38100" dist="38100" dir="2700000" algn="tl">
                  <a:srgbClr val="000000"/>
                </a:outerShdw>
              </a:effectLst>
            </a:endParaRPr>
          </a:p>
        </p:txBody>
      </p:sp>
      <p:sp>
        <p:nvSpPr>
          <p:cNvPr id="4553" name="Rectangle 457"/>
          <p:cNvSpPr>
            <a:spLocks noChangeArrowheads="1"/>
          </p:cNvSpPr>
          <p:nvPr/>
        </p:nvSpPr>
        <p:spPr bwMode="auto">
          <a:xfrm>
            <a:off x="23432644" y="3095625"/>
            <a:ext cx="6869612" cy="48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kumimoji="0" lang="en-GB" sz="2800" dirty="0" smtClean="0">
                <a:solidFill>
                  <a:schemeClr val="tx2"/>
                </a:solidFill>
              </a:rPr>
              <a:t>{</a:t>
            </a:r>
            <a:r>
              <a:rPr kumimoji="0" lang="en-GB" sz="2800" dirty="0" err="1" smtClean="0">
                <a:solidFill>
                  <a:schemeClr val="tx2"/>
                </a:solidFill>
              </a:rPr>
              <a:t>A</a:t>
            </a:r>
            <a:r>
              <a:rPr kumimoji="0" lang="en-GB" sz="2800" dirty="0" err="1" smtClean="0">
                <a:solidFill>
                  <a:schemeClr val="tx2"/>
                </a:solidFill>
              </a:rPr>
              <a:t>had.Yarazavi</a:t>
            </a:r>
            <a:r>
              <a:rPr kumimoji="0" lang="en-GB" sz="2800" dirty="0" smtClean="0">
                <a:solidFill>
                  <a:schemeClr val="tx2"/>
                </a:solidFill>
              </a:rPr>
              <a:t>, </a:t>
            </a:r>
            <a:r>
              <a:rPr kumimoji="0" lang="en-GB" sz="2800" dirty="0" err="1" smtClean="0">
                <a:solidFill>
                  <a:schemeClr val="tx2"/>
                </a:solidFill>
              </a:rPr>
              <a:t>K</a:t>
            </a:r>
            <a:r>
              <a:rPr kumimoji="0" lang="en-GB" sz="2800" dirty="0" err="1" smtClean="0">
                <a:solidFill>
                  <a:schemeClr val="tx2"/>
                </a:solidFill>
              </a:rPr>
              <a:t>amran.Sartipi</a:t>
            </a:r>
            <a:r>
              <a:rPr kumimoji="0" lang="en-GB" sz="2800" dirty="0" smtClean="0">
                <a:solidFill>
                  <a:schemeClr val="tx2"/>
                </a:solidFill>
              </a:rPr>
              <a:t>}@</a:t>
            </a:r>
            <a:r>
              <a:rPr kumimoji="0" lang="en-GB" sz="2800" dirty="0" err="1" smtClean="0">
                <a:solidFill>
                  <a:schemeClr val="tx2"/>
                </a:solidFill>
              </a:rPr>
              <a:t>uoit.ca</a:t>
            </a:r>
            <a:endParaRPr kumimoji="0" lang="en-CA" sz="2800" dirty="0">
              <a:solidFill>
                <a:schemeClr val="tx2"/>
              </a:solidFill>
            </a:endParaRPr>
          </a:p>
        </p:txBody>
      </p:sp>
      <p:grpSp>
        <p:nvGrpSpPr>
          <p:cNvPr id="53457" name="Group 2257"/>
          <p:cNvGrpSpPr>
            <a:grpSpLocks/>
          </p:cNvGrpSpPr>
          <p:nvPr/>
        </p:nvGrpSpPr>
        <p:grpSpPr bwMode="auto">
          <a:xfrm>
            <a:off x="177800" y="5920807"/>
            <a:ext cx="10160001" cy="10889465"/>
            <a:chOff x="112" y="3663"/>
            <a:chExt cx="6400" cy="6951"/>
          </a:xfrm>
        </p:grpSpPr>
        <p:sp>
          <p:nvSpPr>
            <p:cNvPr id="4560" name="Text Box 464"/>
            <p:cNvSpPr txBox="1">
              <a:spLocks noChangeArrowheads="1"/>
            </p:cNvSpPr>
            <p:nvPr/>
          </p:nvSpPr>
          <p:spPr bwMode="auto">
            <a:xfrm>
              <a:off x="112" y="4108"/>
              <a:ext cx="6400" cy="6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US" dirty="0" smtClean="0"/>
                <a:t>This research introduces </a:t>
              </a:r>
              <a:r>
                <a:rPr lang="en-US" dirty="0"/>
                <a:t>a new </a:t>
              </a:r>
              <a:r>
                <a:rPr lang="en-US" dirty="0" smtClean="0"/>
                <a:t>generation of </a:t>
              </a:r>
              <a:r>
                <a:rPr lang="en-US" dirty="0"/>
                <a:t>cloud-based service provisioning, where the users with no prior-knowledge about </a:t>
              </a:r>
              <a:r>
                <a:rPr lang="en-US" dirty="0" smtClean="0"/>
                <a:t>an organization’s list </a:t>
              </a:r>
              <a:r>
                <a:rPr lang="en-US" dirty="0"/>
                <a:t>of services, can conveniently and effectively use those services in companion with </a:t>
              </a:r>
              <a:r>
                <a:rPr lang="en-US" dirty="0" smtClean="0"/>
                <a:t>trusted </a:t>
              </a:r>
              <a:r>
                <a:rPr lang="en-US" dirty="0"/>
                <a:t>utility </a:t>
              </a:r>
              <a:r>
                <a:rPr lang="en-US" dirty="0" smtClean="0"/>
                <a:t>services.</a:t>
              </a:r>
              <a:endParaRPr lang="en-US" dirty="0">
                <a:solidFill>
                  <a:srgbClr val="000000"/>
                </a:solidFill>
              </a:endParaRPr>
            </a:p>
            <a:p>
              <a:pPr algn="just"/>
              <a:r>
                <a:rPr lang="en-US" dirty="0"/>
                <a:t>T</a:t>
              </a:r>
              <a:r>
                <a:rPr lang="en-US" dirty="0" smtClean="0"/>
                <a:t>he </a:t>
              </a:r>
              <a:r>
                <a:rPr lang="en-US" dirty="0"/>
                <a:t>user installs a new type of customizable agent in </a:t>
              </a:r>
              <a:r>
                <a:rPr lang="en-US" dirty="0" smtClean="0"/>
                <a:t>her </a:t>
              </a:r>
              <a:r>
                <a:rPr lang="en-US" dirty="0"/>
                <a:t>mobile device and requests to be advised for services that a particular organization (e.g., City-bank) provides. The cloud provider sends the City-bank decision support service to serve the user, which collects the context of the user locally to select a specific business service (e.g., stock investment). The cloud provider then sends specific instructions to the customizable agent to customize it at the mobile device to redirect the user to the web page where the user can apply for the chosen service. </a:t>
              </a:r>
              <a:r>
                <a:rPr lang="en-US" dirty="0" smtClean="0"/>
                <a:t>Each </a:t>
              </a:r>
              <a:r>
                <a:rPr lang="en-US" dirty="0"/>
                <a:t>service interface description in the cloud </a:t>
              </a:r>
              <a:r>
                <a:rPr lang="en-US" dirty="0" smtClean="0"/>
                <a:t>is</a:t>
              </a:r>
              <a:r>
                <a:rPr lang="en-US" dirty="0" smtClean="0"/>
                <a:t> </a:t>
              </a:r>
              <a:r>
                <a:rPr lang="en-US" dirty="0"/>
                <a:t>annotated with an attribute</a:t>
              </a:r>
              <a:r>
                <a:rPr lang="en-US" dirty="0" smtClean="0"/>
                <a:t>-tuple</a:t>
              </a:r>
              <a:r>
                <a:rPr lang="en-US" dirty="0"/>
                <a:t>, namely ”service-context” such as: &lt;domain, role, operation, data, expertise, </a:t>
              </a:r>
              <a:r>
                <a:rPr lang="en-US" dirty="0" smtClean="0"/>
                <a:t>security</a:t>
              </a:r>
              <a:r>
                <a:rPr lang="en-US" dirty="0"/>
                <a:t>, cost&gt;. Each attribute is associated with a list of known attribute-values as well as a number of semantically related synonyms based on expert’s knowledge to </a:t>
              </a:r>
              <a:r>
                <a:rPr lang="en-US" dirty="0" smtClean="0"/>
                <a:t>characterize </a:t>
              </a:r>
              <a:r>
                <a:rPr lang="en-US" dirty="0"/>
                <a:t>that attribute-value. The relationships between attributes, attribute-values, and synonyms are managed within the WordNet framework. As a case study, we </a:t>
              </a:r>
              <a:r>
                <a:rPr lang="en-US" dirty="0" smtClean="0"/>
                <a:t>modeled </a:t>
              </a:r>
              <a:r>
                <a:rPr lang="en-US" dirty="0"/>
                <a:t>the system in a Banking environment. The mobile decision support service performs a series of interactions with the user to identify a proper attribute-value for each individual attribute of the service-context. </a:t>
              </a: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p:txBody>
        </p:sp>
        <p:sp>
          <p:nvSpPr>
            <p:cNvPr id="50737" name="Text Box 1585"/>
            <p:cNvSpPr txBox="1">
              <a:spLocks noChangeArrowheads="1"/>
            </p:cNvSpPr>
            <p:nvPr/>
          </p:nvSpPr>
          <p:spPr bwMode="auto">
            <a:xfrm>
              <a:off x="2708" y="3663"/>
              <a:ext cx="1078" cy="30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800" dirty="0"/>
                <a:t>Approach</a:t>
              </a:r>
            </a:p>
          </p:txBody>
        </p:sp>
      </p:grpSp>
      <p:sp>
        <p:nvSpPr>
          <p:cNvPr id="50740" name="Line 1588"/>
          <p:cNvSpPr>
            <a:spLocks noChangeShapeType="1"/>
          </p:cNvSpPr>
          <p:nvPr/>
        </p:nvSpPr>
        <p:spPr bwMode="auto">
          <a:xfrm>
            <a:off x="10401300" y="4838700"/>
            <a:ext cx="76200" cy="8305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50746" name="Line 1594"/>
          <p:cNvSpPr>
            <a:spLocks noChangeShapeType="1"/>
          </p:cNvSpPr>
          <p:nvPr/>
        </p:nvSpPr>
        <p:spPr bwMode="auto">
          <a:xfrm>
            <a:off x="10515600" y="4397375"/>
            <a:ext cx="0" cy="28521025"/>
          </a:xfrm>
          <a:prstGeom prst="line">
            <a:avLst/>
          </a:prstGeom>
          <a:noFill/>
          <a:ln w="28575"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45" name="Picture 6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069180"/>
            <a:ext cx="4064208" cy="2723019"/>
          </a:xfrm>
          <a:prstGeom prst="rect">
            <a:avLst/>
          </a:prstGeom>
        </p:spPr>
      </p:pic>
      <p:sp>
        <p:nvSpPr>
          <p:cNvPr id="646" name="Text Box 1624"/>
          <p:cNvSpPr txBox="1">
            <a:spLocks noChangeArrowheads="1"/>
          </p:cNvSpPr>
          <p:nvPr/>
        </p:nvSpPr>
        <p:spPr bwMode="auto">
          <a:xfrm>
            <a:off x="299358" y="20878042"/>
            <a:ext cx="9605962"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smtClean="0">
                <a:latin typeface="+mj-lt"/>
              </a:rPr>
              <a:t>The proposed Framework</a:t>
            </a:r>
            <a:endParaRPr kumimoji="0" lang="en-US" dirty="0">
              <a:latin typeface="+mj-lt"/>
            </a:endParaRPr>
          </a:p>
        </p:txBody>
      </p:sp>
      <p:sp>
        <p:nvSpPr>
          <p:cNvPr id="704" name="Text Box 1624"/>
          <p:cNvSpPr txBox="1">
            <a:spLocks noChangeArrowheads="1"/>
          </p:cNvSpPr>
          <p:nvPr/>
        </p:nvSpPr>
        <p:spPr bwMode="auto">
          <a:xfrm>
            <a:off x="301172" y="14136186"/>
            <a:ext cx="9605962"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smtClean="0">
                <a:latin typeface="+mj-lt"/>
              </a:rPr>
              <a:t>Decision Support System</a:t>
            </a:r>
            <a:endParaRPr kumimoji="0" lang="en-US" dirty="0">
              <a:latin typeface="+mj-lt"/>
            </a:endParaRPr>
          </a:p>
        </p:txBody>
      </p:sp>
      <p:grpSp>
        <p:nvGrpSpPr>
          <p:cNvPr id="4" name="Group 3"/>
          <p:cNvGrpSpPr/>
          <p:nvPr/>
        </p:nvGrpSpPr>
        <p:grpSpPr>
          <a:xfrm>
            <a:off x="1565944" y="15046241"/>
            <a:ext cx="7451569" cy="5445499"/>
            <a:chOff x="1565944" y="15046241"/>
            <a:chExt cx="7451569" cy="5445499"/>
          </a:xfrm>
        </p:grpSpPr>
        <p:sp>
          <p:nvSpPr>
            <p:cNvPr id="736" name="TextBox 735"/>
            <p:cNvSpPr txBox="1"/>
            <p:nvPr/>
          </p:nvSpPr>
          <p:spPr>
            <a:xfrm>
              <a:off x="3216903" y="15046241"/>
              <a:ext cx="2306937" cy="2539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50" dirty="0"/>
                <a:t>&lt;</a:t>
              </a:r>
              <a:r>
                <a:rPr lang="en-US" sz="1050" dirty="0" smtClean="0"/>
                <a:t>&lt;Citizen, Employee, Saving&gt;&gt;</a:t>
              </a:r>
              <a:endParaRPr lang="en-US" sz="1050" dirty="0"/>
            </a:p>
          </p:txBody>
        </p:sp>
        <p:sp>
          <p:nvSpPr>
            <p:cNvPr id="737" name="TextBox 736"/>
            <p:cNvSpPr txBox="1"/>
            <p:nvPr/>
          </p:nvSpPr>
          <p:spPr>
            <a:xfrm>
              <a:off x="3216063" y="15300157"/>
              <a:ext cx="2307778" cy="415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050" dirty="0" smtClean="0"/>
                <a:t>How much money do you desire to put in your saving account at start?</a:t>
              </a:r>
              <a:endParaRPr lang="en-US" sz="1050" dirty="0"/>
            </a:p>
          </p:txBody>
        </p:sp>
        <p:sp>
          <p:nvSpPr>
            <p:cNvPr id="738" name="TextBox 737"/>
            <p:cNvSpPr txBox="1"/>
            <p:nvPr/>
          </p:nvSpPr>
          <p:spPr>
            <a:xfrm>
              <a:off x="5273810" y="16473683"/>
              <a:ext cx="598764" cy="253916"/>
            </a:xfrm>
            <a:prstGeom prst="rect">
              <a:avLst/>
            </a:prstGeom>
            <a:noFill/>
          </p:spPr>
          <p:txBody>
            <a:bodyPr wrap="square" rtlCol="0">
              <a:spAutoFit/>
            </a:bodyPr>
            <a:lstStyle/>
            <a:p>
              <a:r>
                <a:rPr lang="en-US" sz="1050" b="1" dirty="0" smtClean="0"/>
                <a:t>&gt;5000</a:t>
              </a:r>
              <a:endParaRPr lang="en-US" sz="1050" b="1" dirty="0"/>
            </a:p>
          </p:txBody>
        </p:sp>
        <p:sp>
          <p:nvSpPr>
            <p:cNvPr id="739" name="TextBox 738"/>
            <p:cNvSpPr txBox="1"/>
            <p:nvPr/>
          </p:nvSpPr>
          <p:spPr>
            <a:xfrm>
              <a:off x="3111647" y="16473683"/>
              <a:ext cx="697422" cy="253916"/>
            </a:xfrm>
            <a:prstGeom prst="rect">
              <a:avLst/>
            </a:prstGeom>
            <a:noFill/>
          </p:spPr>
          <p:txBody>
            <a:bodyPr wrap="square" rtlCol="0">
              <a:spAutoFit/>
            </a:bodyPr>
            <a:lstStyle/>
            <a:p>
              <a:r>
                <a:rPr lang="en-US" sz="1050" b="1" dirty="0" smtClean="0"/>
                <a:t>&lt;5000</a:t>
              </a:r>
              <a:endParaRPr lang="en-US" sz="1050" b="1" dirty="0"/>
            </a:p>
          </p:txBody>
        </p:sp>
        <p:sp>
          <p:nvSpPr>
            <p:cNvPr id="740" name="TextBox 739"/>
            <p:cNvSpPr txBox="1"/>
            <p:nvPr/>
          </p:nvSpPr>
          <p:spPr>
            <a:xfrm>
              <a:off x="2008546" y="17660993"/>
              <a:ext cx="1665086" cy="415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1450" indent="-171450">
                <a:buFontTx/>
                <a:buChar char="-"/>
              </a:pPr>
              <a:r>
                <a:rPr lang="en-US" sz="1050" dirty="0" smtClean="0"/>
                <a:t>Tax-Free Saving</a:t>
              </a:r>
            </a:p>
            <a:p>
              <a:r>
                <a:rPr lang="en-US" sz="1050" dirty="0" smtClean="0"/>
                <a:t>-     Every day Saving</a:t>
              </a:r>
              <a:endParaRPr lang="en-US" sz="1050" dirty="0"/>
            </a:p>
          </p:txBody>
        </p:sp>
        <p:cxnSp>
          <p:nvCxnSpPr>
            <p:cNvPr id="741" name="Straight Arrow Connector 740"/>
            <p:cNvCxnSpPr/>
            <p:nvPr/>
          </p:nvCxnSpPr>
          <p:spPr>
            <a:xfrm flipH="1">
              <a:off x="2841089" y="15715655"/>
              <a:ext cx="1631448" cy="1682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2" name="Straight Arrow Connector 741"/>
            <p:cNvCxnSpPr/>
            <p:nvPr/>
          </p:nvCxnSpPr>
          <p:spPr>
            <a:xfrm>
              <a:off x="4472537" y="15715655"/>
              <a:ext cx="1631452" cy="1682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3" name="TextBox 742"/>
            <p:cNvSpPr txBox="1"/>
            <p:nvPr/>
          </p:nvSpPr>
          <p:spPr>
            <a:xfrm>
              <a:off x="4897655" y="17677837"/>
              <a:ext cx="2441187" cy="415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050" dirty="0" smtClean="0"/>
                <a:t>Are you planning to use your money while it is in the saving account?</a:t>
              </a:r>
              <a:endParaRPr lang="en-US" sz="1050" dirty="0"/>
            </a:p>
          </p:txBody>
        </p:sp>
        <p:sp>
          <p:nvSpPr>
            <p:cNvPr id="744" name="TextBox 743"/>
            <p:cNvSpPr txBox="1"/>
            <p:nvPr/>
          </p:nvSpPr>
          <p:spPr>
            <a:xfrm>
              <a:off x="4776875" y="18904394"/>
              <a:ext cx="598764" cy="253916"/>
            </a:xfrm>
            <a:prstGeom prst="rect">
              <a:avLst/>
            </a:prstGeom>
            <a:noFill/>
          </p:spPr>
          <p:txBody>
            <a:bodyPr wrap="square" rtlCol="0">
              <a:spAutoFit/>
            </a:bodyPr>
            <a:lstStyle/>
            <a:p>
              <a:pPr algn="ctr"/>
              <a:r>
                <a:rPr lang="en-US" sz="1050" b="1" dirty="0" smtClean="0"/>
                <a:t>No</a:t>
              </a:r>
              <a:endParaRPr lang="en-US" sz="1050" b="1" dirty="0"/>
            </a:p>
          </p:txBody>
        </p:sp>
        <p:sp>
          <p:nvSpPr>
            <p:cNvPr id="745" name="TextBox 744"/>
            <p:cNvSpPr txBox="1"/>
            <p:nvPr/>
          </p:nvSpPr>
          <p:spPr>
            <a:xfrm>
              <a:off x="6988631" y="18841915"/>
              <a:ext cx="598764" cy="253916"/>
            </a:xfrm>
            <a:prstGeom prst="rect">
              <a:avLst/>
            </a:prstGeom>
            <a:noFill/>
          </p:spPr>
          <p:txBody>
            <a:bodyPr wrap="square" rtlCol="0">
              <a:spAutoFit/>
            </a:bodyPr>
            <a:lstStyle/>
            <a:p>
              <a:pPr algn="ctr"/>
              <a:r>
                <a:rPr lang="en-US" sz="1050" b="1" dirty="0" smtClean="0"/>
                <a:t>Yes</a:t>
              </a:r>
              <a:endParaRPr lang="en-US" sz="1050" b="1" dirty="0"/>
            </a:p>
          </p:txBody>
        </p:sp>
        <p:sp>
          <p:nvSpPr>
            <p:cNvPr id="746" name="TextBox 745"/>
            <p:cNvSpPr txBox="1"/>
            <p:nvPr/>
          </p:nvSpPr>
          <p:spPr>
            <a:xfrm>
              <a:off x="3633236" y="20030075"/>
              <a:ext cx="1665086" cy="25391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1450" indent="-171450">
                <a:buFontTx/>
                <a:buChar char="-"/>
              </a:pPr>
              <a:r>
                <a:rPr lang="en-US" sz="1050" dirty="0" smtClean="0"/>
                <a:t>High Interest Saving </a:t>
              </a:r>
            </a:p>
          </p:txBody>
        </p:sp>
        <p:cxnSp>
          <p:nvCxnSpPr>
            <p:cNvPr id="747" name="Straight Arrow Connector 746"/>
            <p:cNvCxnSpPr/>
            <p:nvPr/>
          </p:nvCxnSpPr>
          <p:spPr>
            <a:xfrm flipH="1">
              <a:off x="4543096" y="18093335"/>
              <a:ext cx="1631448" cy="1682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8" name="Straight Arrow Connector 747"/>
            <p:cNvCxnSpPr/>
            <p:nvPr/>
          </p:nvCxnSpPr>
          <p:spPr>
            <a:xfrm>
              <a:off x="6185374" y="18093335"/>
              <a:ext cx="1631452" cy="1682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9" name="TextBox 748"/>
            <p:cNvSpPr txBox="1"/>
            <p:nvPr/>
          </p:nvSpPr>
          <p:spPr>
            <a:xfrm>
              <a:off x="6878954" y="20076242"/>
              <a:ext cx="1665086" cy="4154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1450" indent="-171450">
                <a:buFontTx/>
                <a:buChar char="-"/>
              </a:pPr>
              <a:r>
                <a:rPr lang="en-US" sz="1050" dirty="0" smtClean="0"/>
                <a:t>Tax-Free Saving</a:t>
              </a:r>
            </a:p>
            <a:p>
              <a:r>
                <a:rPr lang="en-US" sz="1050" dirty="0" smtClean="0"/>
                <a:t>-     Every day Saving</a:t>
              </a:r>
              <a:endParaRPr lang="en-US" sz="1050" dirty="0"/>
            </a:p>
          </p:txBody>
        </p:sp>
        <p:sp>
          <p:nvSpPr>
            <p:cNvPr id="751" name="TextBox 750"/>
            <p:cNvSpPr txBox="1"/>
            <p:nvPr/>
          </p:nvSpPr>
          <p:spPr>
            <a:xfrm>
              <a:off x="1565944" y="17398479"/>
              <a:ext cx="2428614" cy="24045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50" dirty="0"/>
                <a:t>&lt;</a:t>
              </a:r>
              <a:r>
                <a:rPr lang="en-US" sz="1050" dirty="0" smtClean="0"/>
                <a:t>&lt;Citizen, Employee, Saving, &lt;5000&gt;&gt;</a:t>
              </a:r>
              <a:endParaRPr lang="en-US" sz="1050" dirty="0"/>
            </a:p>
          </p:txBody>
        </p:sp>
        <p:sp>
          <p:nvSpPr>
            <p:cNvPr id="752" name="TextBox 751"/>
            <p:cNvSpPr txBox="1"/>
            <p:nvPr/>
          </p:nvSpPr>
          <p:spPr>
            <a:xfrm>
              <a:off x="4888410" y="17423921"/>
              <a:ext cx="2475815" cy="24045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50" dirty="0"/>
                <a:t>&lt;</a:t>
              </a:r>
              <a:r>
                <a:rPr lang="en-US" sz="1050" dirty="0" smtClean="0"/>
                <a:t>&lt;Citizen, Employee, Saving, &gt;5000&gt;&gt;</a:t>
              </a:r>
              <a:endParaRPr lang="en-US" sz="1050" dirty="0"/>
            </a:p>
          </p:txBody>
        </p:sp>
        <p:sp>
          <p:nvSpPr>
            <p:cNvPr id="753" name="TextBox 752"/>
            <p:cNvSpPr txBox="1"/>
            <p:nvPr/>
          </p:nvSpPr>
          <p:spPr>
            <a:xfrm>
              <a:off x="3111647" y="19776159"/>
              <a:ext cx="2686204" cy="2539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50" dirty="0"/>
                <a:t>&lt;</a:t>
              </a:r>
              <a:r>
                <a:rPr lang="en-US" sz="1050" dirty="0" smtClean="0"/>
                <a:t>&lt;Citizen, Employee, Saving, &gt;5000, </a:t>
              </a:r>
              <a:r>
                <a:rPr lang="en-US" sz="1050" dirty="0"/>
                <a:t>N</a:t>
              </a:r>
              <a:r>
                <a:rPr lang="en-US" sz="1050" dirty="0" smtClean="0"/>
                <a:t>o&gt;&gt;</a:t>
              </a:r>
              <a:endParaRPr lang="en-US" sz="1050" dirty="0"/>
            </a:p>
          </p:txBody>
        </p:sp>
        <p:sp>
          <p:nvSpPr>
            <p:cNvPr id="754" name="TextBox 753"/>
            <p:cNvSpPr txBox="1"/>
            <p:nvPr/>
          </p:nvSpPr>
          <p:spPr>
            <a:xfrm>
              <a:off x="6339116" y="19803755"/>
              <a:ext cx="2678397" cy="2539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050" dirty="0"/>
                <a:t>&lt;</a:t>
              </a:r>
              <a:r>
                <a:rPr lang="en-US" sz="1050" dirty="0" smtClean="0"/>
                <a:t>&lt;Citizen, Employee, Saving, &gt;5000, Yes&gt;&gt;</a:t>
              </a:r>
              <a:endParaRPr lang="en-US" sz="1050" dirty="0"/>
            </a:p>
          </p:txBody>
        </p:sp>
      </p:grpSp>
      <p:pic>
        <p:nvPicPr>
          <p:cNvPr id="18" name="Picture 17" descr="frame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46" y="23736278"/>
            <a:ext cx="9429750" cy="6347197"/>
          </a:xfrm>
          <a:prstGeom prst="rect">
            <a:avLst/>
          </a:prstGeom>
        </p:spPr>
      </p:pic>
      <p:sp>
        <p:nvSpPr>
          <p:cNvPr id="804" name="Text Box 1624"/>
          <p:cNvSpPr txBox="1">
            <a:spLocks noChangeArrowheads="1"/>
          </p:cNvSpPr>
          <p:nvPr/>
        </p:nvSpPr>
        <p:spPr bwMode="auto">
          <a:xfrm>
            <a:off x="312349" y="5331528"/>
            <a:ext cx="9605962"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a:latin typeface="+mj-lt"/>
              </a:rPr>
              <a:t>Consultant-as-a-</a:t>
            </a:r>
            <a:r>
              <a:rPr lang="en-CA" sz="2800" dirty="0" err="1">
                <a:latin typeface="+mj-lt"/>
              </a:rPr>
              <a:t>Servirce</a:t>
            </a:r>
            <a:endParaRPr lang="en-CA" sz="2800" dirty="0">
              <a:latin typeface="+mj-lt"/>
            </a:endParaRPr>
          </a:p>
        </p:txBody>
      </p:sp>
      <p:pic>
        <p:nvPicPr>
          <p:cNvPr id="20" name="Picture 19"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9554" y="6130891"/>
            <a:ext cx="13946717" cy="9191893"/>
          </a:xfrm>
          <a:prstGeom prst="rect">
            <a:avLst/>
          </a:prstGeom>
        </p:spPr>
      </p:pic>
      <p:pic>
        <p:nvPicPr>
          <p:cNvPr id="880" name="Content Placeholder 5" descr="lattice.jpg"/>
          <p:cNvPicPr>
            <a:picLocks noChangeAspect="1"/>
          </p:cNvPicPr>
          <p:nvPr/>
        </p:nvPicPr>
        <p:blipFill>
          <a:blip r:embed="rId6">
            <a:extLst>
              <a:ext uri="{28A0092B-C50C-407E-A947-70E740481C1C}">
                <a14:useLocalDpi xmlns:a14="http://schemas.microsoft.com/office/drawing/2010/main" val="0"/>
              </a:ext>
            </a:extLst>
          </a:blip>
          <a:srcRect l="1264" r="1264"/>
          <a:stretch>
            <a:fillRect/>
          </a:stretch>
        </p:blipFill>
        <p:spPr bwMode="auto">
          <a:xfrm>
            <a:off x="11367083" y="17283670"/>
            <a:ext cx="8298549" cy="522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881" name="Picture 6" descr="lattice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003739" y="17290939"/>
            <a:ext cx="8291513"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2" name="Text Box 1624"/>
          <p:cNvSpPr txBox="1">
            <a:spLocks noChangeArrowheads="1"/>
          </p:cNvSpPr>
          <p:nvPr/>
        </p:nvSpPr>
        <p:spPr bwMode="auto">
          <a:xfrm>
            <a:off x="11119902" y="15587397"/>
            <a:ext cx="21393666"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smtClean="0">
                <a:latin typeface="+mj-lt"/>
              </a:rPr>
              <a:t>Concept Lattice </a:t>
            </a:r>
            <a:r>
              <a:rPr lang="en-CA" sz="2800" dirty="0" err="1" smtClean="0">
                <a:latin typeface="+mj-lt"/>
              </a:rPr>
              <a:t>Analysys</a:t>
            </a:r>
            <a:endParaRPr kumimoji="0" lang="en-US" dirty="0">
              <a:latin typeface="+mj-lt"/>
            </a:endParaRPr>
          </a:p>
        </p:txBody>
      </p:sp>
      <p:sp>
        <p:nvSpPr>
          <p:cNvPr id="972" name="Text Box 1624"/>
          <p:cNvSpPr txBox="1">
            <a:spLocks noChangeArrowheads="1"/>
          </p:cNvSpPr>
          <p:nvPr/>
        </p:nvSpPr>
        <p:spPr bwMode="auto">
          <a:xfrm>
            <a:off x="10954786" y="5357046"/>
            <a:ext cx="21393666"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smtClean="0">
                <a:latin typeface="+mj-lt"/>
              </a:rPr>
              <a:t>Architecture</a:t>
            </a:r>
            <a:endParaRPr kumimoji="0" lang="en-US" dirty="0">
              <a:latin typeface="+mj-lt"/>
            </a:endParaRPr>
          </a:p>
        </p:txBody>
      </p:sp>
      <p:sp>
        <p:nvSpPr>
          <p:cNvPr id="973" name="Text Box 1624"/>
          <p:cNvSpPr txBox="1">
            <a:spLocks noChangeArrowheads="1"/>
          </p:cNvSpPr>
          <p:nvPr/>
        </p:nvSpPr>
        <p:spPr bwMode="auto">
          <a:xfrm>
            <a:off x="11272302" y="23899940"/>
            <a:ext cx="21393666" cy="523220"/>
          </a:xfrm>
          <a:prstGeom prst="rect">
            <a:avLst/>
          </a:prstGeom>
          <a:gradFill rotWithShape="0">
            <a:gsLst>
              <a:gs pos="0">
                <a:srgbClr val="CC3300">
                  <a:gamma/>
                  <a:shade val="46275"/>
                  <a:invGamma/>
                </a:srgbClr>
              </a:gs>
              <a:gs pos="100000">
                <a:srgbClr val="CC3300"/>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spcBef>
                <a:spcPct val="0"/>
              </a:spcBef>
              <a:buClrTx/>
              <a:buFontTx/>
              <a:buNone/>
            </a:pPr>
            <a:r>
              <a:rPr lang="en-CA" sz="2800" dirty="0" smtClean="0">
                <a:latin typeface="+mj-lt"/>
              </a:rPr>
              <a:t>Experimentation</a:t>
            </a:r>
            <a:endParaRPr kumimoji="0" lang="en-US" dirty="0">
              <a:latin typeface="+mj-lt"/>
            </a:endParaRPr>
          </a:p>
        </p:txBody>
      </p:sp>
      <p:pic>
        <p:nvPicPr>
          <p:cNvPr id="4552" name="Picture 4551" descr="Untitl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4552" y="24868896"/>
            <a:ext cx="13820648" cy="7687088"/>
          </a:xfrm>
          <a:prstGeom prst="rect">
            <a:avLst/>
          </a:prstGeom>
        </p:spPr>
      </p:pic>
      <p:sp>
        <p:nvSpPr>
          <p:cNvPr id="4554" name="TextBox 4553"/>
          <p:cNvSpPr txBox="1"/>
          <p:nvPr/>
        </p:nvSpPr>
        <p:spPr>
          <a:xfrm>
            <a:off x="667530" y="21771730"/>
            <a:ext cx="9265822" cy="1889748"/>
          </a:xfrm>
          <a:prstGeom prst="rect">
            <a:avLst/>
          </a:prstGeom>
          <a:noFill/>
        </p:spPr>
        <p:txBody>
          <a:bodyPr wrap="square" rtlCol="0">
            <a:spAutoFit/>
          </a:bodyPr>
          <a:lstStyle/>
          <a:p>
            <a:pPr algn="just"/>
            <a:r>
              <a:rPr lang="en-US" dirty="0" smtClean="0"/>
              <a:t>The framework provide </a:t>
            </a:r>
            <a:r>
              <a:rPr lang="en-US" dirty="0"/>
              <a:t>interactive and mobile decision support services in large organizations that guide the customers to identify their desired services through guided questions that are derived from the customer’s personal context.</a:t>
            </a:r>
          </a:p>
          <a:p>
            <a:pPr algn="just"/>
            <a:endParaRPr lang="en-US" dirty="0"/>
          </a:p>
        </p:txBody>
      </p:sp>
      <p:sp>
        <p:nvSpPr>
          <p:cNvPr id="4555" name="TextBox 4554"/>
          <p:cNvSpPr txBox="1"/>
          <p:nvPr/>
        </p:nvSpPr>
        <p:spPr>
          <a:xfrm>
            <a:off x="10818646" y="5988901"/>
            <a:ext cx="7833944" cy="8580809"/>
          </a:xfrm>
          <a:prstGeom prst="rect">
            <a:avLst/>
          </a:prstGeom>
          <a:noFill/>
        </p:spPr>
        <p:txBody>
          <a:bodyPr wrap="square" rtlCol="0">
            <a:spAutoFit/>
          </a:bodyPr>
          <a:lstStyle/>
          <a:p>
            <a:pPr algn="l">
              <a:spcBef>
                <a:spcPts val="600"/>
              </a:spcBef>
              <a:spcAft>
                <a:spcPts val="600"/>
              </a:spcAft>
            </a:pPr>
            <a:r>
              <a:rPr lang="en-US" b="1" dirty="0" smtClean="0">
                <a:solidFill>
                  <a:srgbClr val="990000"/>
                </a:solidFill>
              </a:rPr>
              <a:t>FEATURES:</a:t>
            </a:r>
            <a:br>
              <a:rPr lang="en-US" b="1" dirty="0" smtClean="0">
                <a:solidFill>
                  <a:srgbClr val="990000"/>
                </a:solidFill>
              </a:rPr>
            </a:br>
            <a:endParaRPr lang="en-US" b="1" dirty="0" smtClean="0">
              <a:solidFill>
                <a:srgbClr val="990000"/>
              </a:solidFill>
            </a:endParaRPr>
          </a:p>
          <a:p>
            <a:pPr marL="342900" indent="-342900" algn="l">
              <a:spcBef>
                <a:spcPts val="600"/>
              </a:spcBef>
              <a:spcAft>
                <a:spcPts val="600"/>
              </a:spcAft>
              <a:buFont typeface="Wingdings" charset="2"/>
              <a:buChar char="Ø"/>
            </a:pPr>
            <a:r>
              <a:rPr lang="en-US" dirty="0" smtClean="0"/>
              <a:t>A Web-Based Decision Support Service which is suitable for large organizations</a:t>
            </a:r>
          </a:p>
          <a:p>
            <a:pPr marL="342900" indent="-342900" algn="l">
              <a:spcBef>
                <a:spcPts val="600"/>
              </a:spcBef>
              <a:spcAft>
                <a:spcPts val="600"/>
              </a:spcAft>
              <a:buFont typeface="Wingdings" charset="2"/>
              <a:buChar char="Ø"/>
            </a:pPr>
            <a:r>
              <a:rPr lang="en-US" dirty="0" smtClean="0"/>
              <a:t>Uses </a:t>
            </a:r>
            <a:r>
              <a:rPr lang="en-US" dirty="0"/>
              <a:t>semantic-analysis to understand user’s input</a:t>
            </a:r>
          </a:p>
          <a:p>
            <a:pPr marL="342900" indent="-342900" algn="l">
              <a:spcBef>
                <a:spcPts val="600"/>
              </a:spcBef>
              <a:spcAft>
                <a:spcPts val="600"/>
              </a:spcAft>
              <a:buFont typeface="Wingdings" charset="2"/>
              <a:buChar char="Ø"/>
            </a:pPr>
            <a:r>
              <a:rPr lang="en-US" dirty="0"/>
              <a:t>Requires minimum user knowledge</a:t>
            </a:r>
          </a:p>
          <a:p>
            <a:pPr marL="342900" indent="-342900" algn="l">
              <a:spcBef>
                <a:spcPts val="600"/>
              </a:spcBef>
              <a:spcAft>
                <a:spcPts val="600"/>
              </a:spcAft>
              <a:buFont typeface="Wingdings" charset="2"/>
              <a:buChar char="Ø"/>
            </a:pPr>
            <a:r>
              <a:rPr lang="en-US" dirty="0"/>
              <a:t>Uses data mining to recommend similar services to the user</a:t>
            </a:r>
          </a:p>
          <a:p>
            <a:pPr marL="342900" indent="-342900" algn="l" eaLnBrk="1" hangingPunct="1">
              <a:lnSpc>
                <a:spcPct val="140000"/>
              </a:lnSpc>
              <a:spcBef>
                <a:spcPts val="600"/>
              </a:spcBef>
              <a:spcAft>
                <a:spcPts val="600"/>
              </a:spcAft>
              <a:buFont typeface="Wingdings" charset="2"/>
              <a:buChar char="Ø"/>
              <a:defRPr/>
            </a:pPr>
            <a:r>
              <a:rPr lang="en-US" dirty="0"/>
              <a:t>Server is deployed on the cloud </a:t>
            </a:r>
            <a:r>
              <a:rPr lang="en-US" dirty="0" smtClean="0"/>
              <a:t>infrastructure</a:t>
            </a:r>
          </a:p>
          <a:p>
            <a:pPr marL="342900" indent="-342900" algn="l" eaLnBrk="1" hangingPunct="1">
              <a:lnSpc>
                <a:spcPct val="140000"/>
              </a:lnSpc>
              <a:spcBef>
                <a:spcPts val="600"/>
              </a:spcBef>
              <a:spcAft>
                <a:spcPts val="600"/>
              </a:spcAft>
              <a:buFont typeface="Wingdings" charset="2"/>
              <a:buChar char="Ø"/>
              <a:defRPr/>
            </a:pPr>
            <a:r>
              <a:rPr lang="en-US" dirty="0" smtClean="0"/>
              <a:t>Designed </a:t>
            </a:r>
            <a:r>
              <a:rPr lang="en-US" dirty="0"/>
              <a:t>for smart devices– iPhone</a:t>
            </a:r>
          </a:p>
          <a:p>
            <a:pPr marL="342900" indent="-342900" algn="l" eaLnBrk="1" hangingPunct="1">
              <a:lnSpc>
                <a:spcPct val="140000"/>
              </a:lnSpc>
              <a:spcBef>
                <a:spcPts val="600"/>
              </a:spcBef>
              <a:spcAft>
                <a:spcPts val="600"/>
              </a:spcAft>
              <a:buFont typeface="Wingdings" charset="2"/>
              <a:buChar char="Ø"/>
              <a:defRPr/>
            </a:pPr>
            <a:r>
              <a:rPr lang="en-US" dirty="0"/>
              <a:t>The framework is designed based on a context which should be defined for each organization separately.</a:t>
            </a:r>
          </a:p>
          <a:p>
            <a:pPr marL="342900" indent="-342900" algn="l" eaLnBrk="1" hangingPunct="1">
              <a:lnSpc>
                <a:spcPct val="140000"/>
              </a:lnSpc>
              <a:spcBef>
                <a:spcPts val="600"/>
              </a:spcBef>
              <a:spcAft>
                <a:spcPts val="600"/>
              </a:spcAft>
              <a:buFont typeface="Wingdings" charset="2"/>
              <a:buChar char="Ø"/>
              <a:defRPr/>
            </a:pPr>
            <a:r>
              <a:rPr lang="en-US" dirty="0"/>
              <a:t>Context is defined as all the information in which the organization needs from a user in order to use all the services in that organization.</a:t>
            </a:r>
          </a:p>
          <a:p>
            <a:pPr marL="342900" indent="-342900" algn="l">
              <a:spcBef>
                <a:spcPts val="600"/>
              </a:spcBef>
              <a:spcAft>
                <a:spcPts val="600"/>
              </a:spcAft>
              <a:buFont typeface="Wingdings" charset="2"/>
              <a:buChar char="Ø"/>
            </a:pPr>
            <a:endParaRPr lang="en-US" dirty="0"/>
          </a:p>
          <a:p>
            <a:pPr marL="342900" indent="-342900" algn="l">
              <a:spcBef>
                <a:spcPts val="600"/>
              </a:spcBef>
              <a:spcAft>
                <a:spcPts val="600"/>
              </a:spcAft>
              <a:buFont typeface="Wingdings" charset="2"/>
              <a:buChar char="Ø"/>
            </a:pPr>
            <a:endParaRPr lang="en-US" dirty="0"/>
          </a:p>
        </p:txBody>
      </p:sp>
      <p:sp>
        <p:nvSpPr>
          <p:cNvPr id="4558" name="TextBox 4557"/>
          <p:cNvSpPr txBox="1"/>
          <p:nvPr/>
        </p:nvSpPr>
        <p:spPr>
          <a:xfrm>
            <a:off x="19971713" y="17558597"/>
            <a:ext cx="3429166" cy="4641270"/>
          </a:xfrm>
          <a:prstGeom prst="rect">
            <a:avLst/>
          </a:prstGeom>
          <a:noFill/>
        </p:spPr>
        <p:txBody>
          <a:bodyPr wrap="square" rtlCol="0">
            <a:spAutoFit/>
          </a:bodyPr>
          <a:lstStyle/>
          <a:p>
            <a:pPr marL="342900" indent="-342900" algn="l">
              <a:buFont typeface="Arial"/>
              <a:buChar char="•"/>
              <a:defRPr/>
            </a:pPr>
            <a:r>
              <a:rPr lang="en-US" dirty="0"/>
              <a:t>Organizations have records of their existing and past customers and their preferred services</a:t>
            </a:r>
            <a:r>
              <a:rPr lang="en-US" dirty="0" smtClean="0"/>
              <a:t>.</a:t>
            </a:r>
          </a:p>
          <a:p>
            <a:pPr algn="l">
              <a:defRPr/>
            </a:pPr>
            <a:endParaRPr lang="en-US" dirty="0"/>
          </a:p>
          <a:p>
            <a:pPr marL="342900" indent="-342900" algn="l">
              <a:buFont typeface="Arial"/>
              <a:buChar char="•"/>
              <a:defRPr/>
            </a:pPr>
            <a:r>
              <a:rPr lang="en-US" dirty="0" smtClean="0"/>
              <a:t>Consultant-as-a-Service uses </a:t>
            </a:r>
            <a:r>
              <a:rPr lang="en-US" dirty="0" smtClean="0"/>
              <a:t>customer </a:t>
            </a:r>
            <a:r>
              <a:rPr lang="en-US" dirty="0"/>
              <a:t>databases to recommend service to new </a:t>
            </a:r>
            <a:r>
              <a:rPr lang="en-US" dirty="0" smtClean="0"/>
              <a:t>customer</a:t>
            </a:r>
            <a:endParaRPr lang="en-US" dirty="0"/>
          </a:p>
          <a:p>
            <a:pPr marL="342900" indent="-342900" algn="l">
              <a:buFont typeface="Arial"/>
              <a:buChar char="•"/>
            </a:pPr>
            <a:endParaRPr lang="en-US" dirty="0"/>
          </a:p>
        </p:txBody>
      </p:sp>
      <p:sp>
        <p:nvSpPr>
          <p:cNvPr id="4559" name="TextBox 4558"/>
          <p:cNvSpPr txBox="1"/>
          <p:nvPr/>
        </p:nvSpPr>
        <p:spPr>
          <a:xfrm>
            <a:off x="25209488" y="25031680"/>
            <a:ext cx="7162800" cy="6075508"/>
          </a:xfrm>
          <a:prstGeom prst="rect">
            <a:avLst/>
          </a:prstGeom>
          <a:noFill/>
        </p:spPr>
        <p:txBody>
          <a:bodyPr wrap="square" rtlCol="0">
            <a:spAutoFit/>
          </a:bodyPr>
          <a:lstStyle/>
          <a:p>
            <a:pPr algn="just">
              <a:lnSpc>
                <a:spcPct val="100000"/>
              </a:lnSpc>
            </a:pPr>
            <a:r>
              <a:rPr lang="en-US" dirty="0" smtClean="0"/>
              <a:t>We investigated </a:t>
            </a:r>
            <a:r>
              <a:rPr lang="en-US" dirty="0"/>
              <a:t>several </a:t>
            </a:r>
            <a:r>
              <a:rPr lang="en-US" dirty="0" smtClean="0"/>
              <a:t>services </a:t>
            </a:r>
            <a:r>
              <a:rPr lang="en-US" dirty="0"/>
              <a:t>offered by the TD Bank and the circumstances to apply for each service. Based on the gained knowledge we designed the attribute-tuple for TD Bank as: &lt;Status, </a:t>
            </a:r>
            <a:r>
              <a:rPr lang="en-US" dirty="0" smtClean="0"/>
              <a:t>Occupation</a:t>
            </a:r>
            <a:r>
              <a:rPr lang="en-US" dirty="0"/>
              <a:t>, </a:t>
            </a:r>
            <a:r>
              <a:rPr lang="en-US" dirty="0" err="1" smtClean="0"/>
              <a:t>TypeOfService</a:t>
            </a:r>
            <a:r>
              <a:rPr lang="en-US" dirty="0"/>
              <a:t>, Age, </a:t>
            </a:r>
            <a:r>
              <a:rPr lang="en-US" dirty="0" err="1"/>
              <a:t>AmountOfMoney</a:t>
            </a:r>
            <a:r>
              <a:rPr lang="en-US" dirty="0"/>
              <a:t>, </a:t>
            </a:r>
            <a:r>
              <a:rPr lang="en-US" dirty="0" err="1"/>
              <a:t>UseOfMoney</a:t>
            </a:r>
            <a:r>
              <a:rPr lang="en-US" dirty="0"/>
              <a:t>, </a:t>
            </a:r>
            <a:r>
              <a:rPr lang="en-US" dirty="0" err="1"/>
              <a:t>CreditHistory</a:t>
            </a:r>
            <a:r>
              <a:rPr lang="en-US" dirty="0"/>
              <a:t>, Degree&gt;. This attribute-tuple is the user’s context that we try to identify its attribute values, and based on the evaluated context we will be able to suggest the most relevant services </a:t>
            </a:r>
            <a:r>
              <a:rPr lang="en-US" dirty="0" smtClean="0"/>
              <a:t>to</a:t>
            </a:r>
            <a:r>
              <a:rPr lang="en-US" dirty="0" smtClean="0"/>
              <a:t> </a:t>
            </a:r>
            <a:r>
              <a:rPr lang="en-US" dirty="0"/>
              <a:t>the user. Each element in this tuple has an attached question along with possible answers which the system should understand (i.e., known answers). Decision trees are designed with respect to the attribute-tuple and the next proper question to ask. </a:t>
            </a:r>
          </a:p>
          <a:p>
            <a:pPr algn="just">
              <a:lnSpc>
                <a:spcPct val="100000"/>
              </a:lnSpc>
            </a:pPr>
            <a:endParaRPr lang="en-US" dirty="0"/>
          </a:p>
        </p:txBody>
      </p:sp>
      <p:sp>
        <p:nvSpPr>
          <p:cNvPr id="4561" name="TextBox 4560"/>
          <p:cNvSpPr txBox="1"/>
          <p:nvPr/>
        </p:nvSpPr>
        <p:spPr>
          <a:xfrm>
            <a:off x="11176539" y="15272487"/>
            <a:ext cx="184666" cy="430887"/>
          </a:xfrm>
          <a:prstGeom prst="rect">
            <a:avLst/>
          </a:prstGeom>
          <a:noFill/>
        </p:spPr>
        <p:txBody>
          <a:bodyPr wrap="none" rtlCol="0">
            <a:spAutoFit/>
          </a:bodyPr>
          <a:lstStyle/>
          <a:p>
            <a:endParaRPr lang="en-US" dirty="0"/>
          </a:p>
        </p:txBody>
      </p:sp>
    </p:spTree>
  </p:cSld>
  <p:clrMapOvr>
    <a:masterClrMapping/>
  </p:clrMapOvr>
</p:sld>
</file>

<file path=ppt/theme/theme1.xml><?xml version="1.0" encoding="utf-8"?>
<a:theme xmlns:a="http://schemas.openxmlformats.org/drawingml/2006/main" name="Blank Presentation">
  <a:themeElements>
    <a:clrScheme name="">
      <a:dk1>
        <a:srgbClr val="FFFFFF"/>
      </a:dk1>
      <a:lt1>
        <a:srgbClr val="FFFFFF"/>
      </a:lt1>
      <a:dk2>
        <a:srgbClr val="0000FF"/>
      </a:dk2>
      <a:lt2>
        <a:srgbClr val="FFFFFF"/>
      </a:lt2>
      <a:accent1>
        <a:srgbClr val="996633"/>
      </a:accent1>
      <a:accent2>
        <a:srgbClr val="3333CC"/>
      </a:accent2>
      <a:accent3>
        <a:srgbClr val="AAAAFF"/>
      </a:accent3>
      <a:accent4>
        <a:srgbClr val="DADADA"/>
      </a:accent4>
      <a:accent5>
        <a:srgbClr val="CAB8AD"/>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0"/>
          </a:spcAft>
          <a:buClr>
            <a:srgbClr val="FFFF00"/>
          </a:buClr>
          <a:buSzTx/>
          <a:buFont typeface="Wingdings" charset="0"/>
          <a:buNone/>
          <a:tabLst/>
          <a:defRPr kumimoji="1"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20000"/>
          </a:spcBef>
          <a:spcAft>
            <a:spcPct val="0"/>
          </a:spcAft>
          <a:buClr>
            <a:srgbClr val="FFFF00"/>
          </a:buClr>
          <a:buSzTx/>
          <a:buFont typeface="Wingdings" charset="0"/>
          <a:buNone/>
          <a:tabLst/>
          <a:defRPr kumimoji="1"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8179</TotalTime>
  <Words>656</Words>
  <Application>Microsoft Macintosh PowerPoint</Application>
  <PresentationFormat>Custom</PresentationFormat>
  <Paragraphs>51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Manager>Kostas Kontogiannis</Manager>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Cascon 99 Poster</dc:title>
  <dc:subject>Distributed Service Environment</dc:subject>
  <dc:creator>Richard Gregory</dc:creator>
  <cp:lastModifiedBy>Kamran Sartipi</cp:lastModifiedBy>
  <cp:revision>506</cp:revision>
  <cp:lastPrinted>1999-10-31T21:39:49Z</cp:lastPrinted>
  <dcterms:created xsi:type="dcterms:W3CDTF">1999-04-27T19:48:28Z</dcterms:created>
  <dcterms:modified xsi:type="dcterms:W3CDTF">2013-11-18T06:05:28Z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50</vt:i4>
  </property>
  <property fmtid="{D5CDD505-2E9C-101B-9397-08002B2CF9AE}" pid="5" name="ScreenSize">
    <vt:i4>4</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C:\Home\Requirements</vt:lpwstr>
  </property>
</Properties>
</file>