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92" r:id="rId1"/>
  </p:sldMasterIdLst>
  <p:sldIdLst>
    <p:sldId id="256" r:id="rId2"/>
    <p:sldId id="257" r:id="rId3"/>
    <p:sldId id="258" r:id="rId4"/>
    <p:sldId id="259" r:id="rId5"/>
    <p:sldId id="265" r:id="rId6"/>
    <p:sldId id="269" r:id="rId7"/>
    <p:sldId id="266" r:id="rId8"/>
    <p:sldId id="260" r:id="rId9"/>
    <p:sldId id="261" r:id="rId10"/>
    <p:sldId id="262" r:id="rId11"/>
    <p:sldId id="263" r:id="rId12"/>
    <p:sldId id="264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2787"/>
    <p:restoredTop sz="91000" autoAdjust="0"/>
  </p:normalViewPr>
  <p:slideViewPr>
    <p:cSldViewPr>
      <p:cViewPr varScale="1">
        <p:scale>
          <a:sx n="84" d="100"/>
          <a:sy n="84" d="100"/>
        </p:scale>
        <p:origin x="-3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C004A-7D31-4FB1-9859-99E88C16A6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BDA7A0-12FD-45DE-B8BD-BA3E9CB5D5C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E47B1-824F-4C83-B81A-F2E88A3E4AD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905C-6243-4DFF-9934-77150BB0A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A87D60-783A-4DD6-A529-DF2C3BF8F2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3AF57-9056-46D5-BFB8-823FC430C4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9D40F-4561-409C-B736-C410A6488F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8FB3E1-3C66-4BAC-A1D4-4CAE9F6D23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A3D415-0ED5-4116-986E-8769B02FE4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C43B24-29B9-48C3-BCAD-B768021E00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82AF-42D0-4B05-B453-CB4046F566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AC8530E8-A2DB-4ECA-AAD2-C1FB08F4B2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F37C92E6-195A-4082-8DA5-3C6A34A2C0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3" r:id="rId1"/>
    <p:sldLayoutId id="214748399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4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643050"/>
            <a:ext cx="8077200" cy="167335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ABM Machine: </a:t>
            </a:r>
            <a:r>
              <a:rPr lang="en-US" dirty="0" err="1" smtClean="0">
                <a:solidFill>
                  <a:schemeClr val="bg2"/>
                </a:solidFill>
              </a:rPr>
              <a:t>AutoMac</a:t>
            </a:r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643570" y="5305425"/>
            <a:ext cx="3352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By:</a:t>
            </a:r>
          </a:p>
          <a:p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Ramon </a:t>
            </a:r>
            <a:r>
              <a:rPr lang="en-US" b="1" spc="150" dirty="0" err="1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Tiongson</a:t>
            </a:r>
            <a:endParaRPr lang="en-U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Belal Abou Shaar</a:t>
            </a:r>
          </a:p>
          <a:p>
            <a:r>
              <a:rPr lang="en-U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Monica Jain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181600" y="304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chemeClr val="bg2"/>
                </a:solidFill>
              </a:rPr>
              <a:t>Monday, December 3rd</a:t>
            </a:r>
            <a:endParaRPr lang="en-US">
              <a:solidFill>
                <a:schemeClr val="bg2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42844" y="5357826"/>
            <a:ext cx="37862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Software Engineering</a:t>
            </a:r>
          </a:p>
          <a:p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4M04</a:t>
            </a:r>
          </a:p>
          <a:p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Dr. </a:t>
            </a:r>
            <a:r>
              <a:rPr lang="en-US" sz="1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Kamran</a:t>
            </a:r>
            <a:r>
              <a:rPr lang="en-US" sz="1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sz="18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Sartipi</a:t>
            </a:r>
            <a:endParaRPr lang="en-US" sz="18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1029" name="Picture 5" descr="C:\Users\Bilal\AppData\Local\Microsoft\Windows\Temporary Internet Files\Content.IE5\4MG7XY0R\MPj0316776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3286124"/>
            <a:ext cx="3014658" cy="200977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61000"/>
              </a:srgbClr>
            </a:outerShdw>
          </a:effec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Client</a:t>
            </a:r>
          </a:p>
        </p:txBody>
      </p:sp>
      <p:pic>
        <p:nvPicPr>
          <p:cNvPr id="1126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05000"/>
            <a:ext cx="1741488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1905000"/>
            <a:ext cx="1674813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67000" y="1981200"/>
            <a:ext cx="2438400" cy="161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038600"/>
            <a:ext cx="2286000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WordArt 9"/>
          <p:cNvSpPr>
            <a:spLocks noChangeArrowheads="1" noChangeShapeType="1" noTextEdit="1"/>
          </p:cNvSpPr>
          <p:nvPr/>
        </p:nvSpPr>
        <p:spPr bwMode="auto">
          <a:xfrm>
            <a:off x="1295400" y="1447800"/>
            <a:ext cx="263525" cy="47783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1</a:t>
            </a:r>
          </a:p>
        </p:txBody>
      </p:sp>
      <p:sp>
        <p:nvSpPr>
          <p:cNvPr id="11272" name="WordArt 10"/>
          <p:cNvSpPr>
            <a:spLocks noChangeArrowheads="1" noChangeShapeType="1" noTextEdit="1"/>
          </p:cNvSpPr>
          <p:nvPr/>
        </p:nvSpPr>
        <p:spPr bwMode="auto">
          <a:xfrm>
            <a:off x="2895600" y="1427163"/>
            <a:ext cx="263525" cy="47783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2</a:t>
            </a:r>
          </a:p>
        </p:txBody>
      </p:sp>
      <p:sp>
        <p:nvSpPr>
          <p:cNvPr id="11273" name="WordArt 11"/>
          <p:cNvSpPr>
            <a:spLocks noChangeArrowheads="1" noChangeShapeType="1" noTextEdit="1"/>
          </p:cNvSpPr>
          <p:nvPr/>
        </p:nvSpPr>
        <p:spPr bwMode="auto">
          <a:xfrm>
            <a:off x="6172200" y="1371600"/>
            <a:ext cx="263525" cy="477838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3</a:t>
            </a:r>
          </a:p>
        </p:txBody>
      </p:sp>
      <p:sp>
        <p:nvSpPr>
          <p:cNvPr id="11274" name="WordArt 12"/>
          <p:cNvSpPr>
            <a:spLocks noChangeArrowheads="1" noChangeShapeType="1" noTextEdit="1"/>
          </p:cNvSpPr>
          <p:nvPr/>
        </p:nvSpPr>
        <p:spPr bwMode="auto">
          <a:xfrm>
            <a:off x="685800" y="3865563"/>
            <a:ext cx="263525" cy="477837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4</a:t>
            </a:r>
          </a:p>
        </p:txBody>
      </p:sp>
      <p:sp>
        <p:nvSpPr>
          <p:cNvPr id="11275" name="Rectangle 13"/>
          <p:cNvSpPr>
            <a:spLocks noChangeArrowheads="1"/>
          </p:cNvSpPr>
          <p:nvPr/>
        </p:nvSpPr>
        <p:spPr bwMode="auto">
          <a:xfrm>
            <a:off x="3276600" y="4191000"/>
            <a:ext cx="4430252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Phase 2: Client Transaction</a:t>
            </a:r>
          </a:p>
        </p:txBody>
      </p:sp>
      <p:sp>
        <p:nvSpPr>
          <p:cNvPr id="11276" name="Rectangle 14"/>
          <p:cNvSpPr>
            <a:spLocks noChangeArrowheads="1"/>
          </p:cNvSpPr>
          <p:nvPr/>
        </p:nvSpPr>
        <p:spPr bwMode="auto">
          <a:xfrm>
            <a:off x="3276600" y="4724400"/>
            <a:ext cx="315201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-Deposit</a:t>
            </a:r>
          </a:p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-Withdraw</a:t>
            </a:r>
          </a:p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-Pay Bills</a:t>
            </a:r>
          </a:p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-View Balance</a:t>
            </a:r>
          </a:p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-Transfer Money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Administrator</a:t>
            </a:r>
          </a:p>
        </p:txBody>
      </p:sp>
      <p:sp>
        <p:nvSpPr>
          <p:cNvPr id="12291" name="Rectangle 13"/>
          <p:cNvSpPr>
            <a:spLocks noChangeArrowheads="1"/>
          </p:cNvSpPr>
          <p:nvPr/>
        </p:nvSpPr>
        <p:spPr bwMode="auto">
          <a:xfrm>
            <a:off x="1676400" y="4191000"/>
            <a:ext cx="3685304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Phase 3: Maintenance</a:t>
            </a:r>
          </a:p>
        </p:txBody>
      </p:sp>
      <p:pic>
        <p:nvPicPr>
          <p:cNvPr id="12292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600200"/>
            <a:ext cx="16129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16"/>
          <p:cNvSpPr>
            <a:spLocks noChangeArrowheads="1"/>
          </p:cNvSpPr>
          <p:nvPr/>
        </p:nvSpPr>
        <p:spPr bwMode="auto">
          <a:xfrm>
            <a:off x="1676400" y="4724400"/>
            <a:ext cx="7210179" cy="112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-Maintain Balance</a:t>
            </a:r>
          </a:p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-Update Customer Information</a:t>
            </a:r>
          </a:p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-Activate, Deactivate and Unlock Accounts</a:t>
            </a:r>
          </a:p>
        </p:txBody>
      </p:sp>
      <p:pic>
        <p:nvPicPr>
          <p:cNvPr id="12294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524000"/>
            <a:ext cx="16637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Conclusions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fontAlgn="base">
              <a:lnSpc>
                <a:spcPct val="80000"/>
              </a:lnSpc>
              <a:spcAft>
                <a:spcPct val="0"/>
              </a:spcAft>
              <a:defRPr/>
            </a:pPr>
            <a:r>
              <a:rPr lang="en-US" sz="2800" b="1" dirty="0" smtClean="0">
                <a:ln w="50800"/>
              </a:rPr>
              <a:t>A step-by-step implementation saves resources and results in a better design.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defRPr/>
            </a:pPr>
            <a:r>
              <a:rPr lang="en-US" sz="2800" b="1" dirty="0" smtClean="0">
                <a:ln w="50800"/>
              </a:rPr>
              <a:t>SDS and SRS are excellent ways to approach the design of a system.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defRPr/>
            </a:pPr>
            <a:r>
              <a:rPr lang="en-US" sz="2800" b="1" dirty="0" smtClean="0">
                <a:ln w="50800"/>
              </a:rPr>
              <a:t>Performance is improved when revised by a cognoscente team at every step of implementation.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defRPr/>
            </a:pPr>
            <a:r>
              <a:rPr lang="en-US" sz="2800" b="1" dirty="0" smtClean="0">
                <a:ln w="50800"/>
              </a:rPr>
              <a:t>We  has implemented SDP successfully which has led  to a good design.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>
              <a:solidFill>
                <a:schemeClr val="bg2"/>
              </a:solidFill>
            </a:endParaRPr>
          </a:p>
        </p:txBody>
      </p:sp>
      <p:pic>
        <p:nvPicPr>
          <p:cNvPr id="5122" name="Picture 2" descr="C:\Users\Bilal\AppData\Local\Microsoft\Windows\Temporary Internet Files\Content.IE5\SAQ9LYVH\MCj007877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5072074"/>
            <a:ext cx="1603177" cy="106507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8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9" descr="C:\Users\Bilal\AppData\Local\Microsoft\Windows\Temporary Internet Files\Content.IE5\LBFXAQ5X\MPj0398831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643050"/>
            <a:ext cx="6400800" cy="4572000"/>
          </a:xfrm>
          <a:prstGeom prst="rect">
            <a:avLst/>
          </a:prstGeom>
          <a:noFill/>
        </p:spPr>
      </p:pic>
      <p:sp>
        <p:nvSpPr>
          <p:cNvPr id="241668" name="Rectangle 4"/>
          <p:cNvSpPr>
            <a:spLocks noGrp="1" noChangeArrowheads="1"/>
          </p:cNvSpPr>
          <p:nvPr>
            <p:ph type="title"/>
          </p:nvPr>
        </p:nvSpPr>
        <p:spPr>
          <a:xfrm>
            <a:off x="428596" y="21429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bg2"/>
                </a:solidFill>
              </a:rPr>
              <a:t>Thank You!</a:t>
            </a:r>
            <a:endParaRPr lang="en-US" sz="4000" dirty="0" smtClean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571472" y="171448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algn="ctr" rotWithShape="0">
              <a:srgbClr val="808080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ln w="50800"/>
                <a:latin typeface="+mn-lt"/>
                <a:ea typeface="+mn-ea"/>
              </a:rPr>
              <a:t>Questions and Answers</a:t>
            </a:r>
          </a:p>
        </p:txBody>
      </p:sp>
      <p:pic>
        <p:nvPicPr>
          <p:cNvPr id="14346" name="Picture 10" descr="C:\Users\Bilal\AppData\Local\Microsoft\Windows\Temporary Internet Files\Content.IE5\LBFXAQ5X\MCj015605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2357430"/>
            <a:ext cx="1522476" cy="173918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434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4346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Overview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Software engineering is the application  of engineering to software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Software engineering guides many engineering disciplines.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900" b="1" dirty="0" smtClean="0">
              <a:ln w="5080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Software engineering involves design, analysis and systematic implementation of various systems.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It sets the conciseness by using such methods as SRS, SDS and numerous other tools.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Software Engineering Applications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43117"/>
            <a:ext cx="8229600" cy="3714776"/>
          </a:xfrm>
        </p:spPr>
        <p:txBody>
          <a:bodyPr vert="horz" lIns="54864" tIns="91440" rtlCol="0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Science.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Technology.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Supply Chains.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Implementation Systems.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Principle Settlements</a:t>
            </a:r>
            <a:r>
              <a:rPr lang="en-US" sz="2800" b="1" dirty="0" smtClean="0">
                <a:ln w="50800"/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It is used for the organization of any system to produce more effective designs.</a:t>
            </a:r>
          </a:p>
        </p:txBody>
      </p:sp>
      <p:pic>
        <p:nvPicPr>
          <p:cNvPr id="2051" name="Picture 3" descr="C:\Users\Bilal\AppData\Local\Microsoft\Windows\Temporary Internet Files\Content.IE5\LBFXAQ5X\MPj0387953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785926"/>
            <a:ext cx="3657600" cy="26090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Goals of Professional Software Engineering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54864" tIns="91440" rtlCol="0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Reduce wasteful designs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Creating more robust designs.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Presenting methodological approaches to solving dissatisfactory engineering dilemmas.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Account for various requirements and specifications from the user.</a:t>
            </a: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Divert efforts away from compromising designs to copyrights and trademarks.</a:t>
            </a:r>
          </a:p>
        </p:txBody>
      </p:sp>
      <p:pic>
        <p:nvPicPr>
          <p:cNvPr id="3074" name="Picture 2" descr="C:\Users\Bilal\AppData\Local\Microsoft\Windows\Temporary Internet Files\Content.IE5\SAQ9LYVH\MCSY00872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15272" y="1571612"/>
            <a:ext cx="790956" cy="895198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bg2"/>
                </a:solidFill>
              </a:rPr>
              <a:t>Software Development Process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54864" tIns="91440" rtlCol="0">
            <a:norm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/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  “Software Development Process“ (SDP) is a process of refining different software artifacts at different levels</a:t>
            </a:r>
          </a:p>
        </p:txBody>
      </p:sp>
      <p:pic>
        <p:nvPicPr>
          <p:cNvPr id="4098" name="Picture 2" descr="C:\Users\Bilal\AppData\Local\Microsoft\Windows\Temporary Internet Files\Content.IE5\4MG7XY0R\MCj041094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6669" y="3235551"/>
            <a:ext cx="4590107" cy="326528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>
              <a:defRPr/>
            </a:pPr>
            <a:r>
              <a:rPr lang="en-US" dirty="0" smtClean="0">
                <a:solidFill>
                  <a:schemeClr val="bg2"/>
                </a:solidFill>
              </a:rPr>
              <a:t>SDP Diagram</a:t>
            </a:r>
          </a:p>
        </p:txBody>
      </p:sp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553352" cy="485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bg2"/>
                </a:solidFill>
              </a:rPr>
              <a:t>Implementation of SDP  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idx="1"/>
          </p:nvPr>
        </p:nvSpPr>
        <p:spPr/>
        <p:txBody>
          <a:bodyPr vert="horz" lIns="54864" tIns="91440" rtlCol="0">
            <a:normAutofit fontScale="62500" lnSpcReduction="20000"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 prst="coolSlant"/>
              <a:contourClr>
                <a:schemeClr val="bg2"/>
              </a:contourClr>
            </a:sp3d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Short and abstract Request for Proposal (RFP) was received. 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Investigation of  filed banking system  helped to generate  large  list of features  which  was  discussed  with  the customer  during the customer interview.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 RFP  was  refined and a complete list of requirements was generated.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SRS document was  produced and analyzed using different design techniques .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SRS was  refined into UML component diagram as high-level SDS (</a:t>
            </a:r>
            <a:r>
              <a:rPr lang="en-US" sz="2800" b="1" dirty="0" err="1" smtClean="0">
                <a:ln w="50800"/>
              </a:rPr>
              <a:t>techincal</a:t>
            </a:r>
            <a:r>
              <a:rPr lang="en-US" sz="2800" b="1" dirty="0" smtClean="0">
                <a:ln w="50800"/>
              </a:rPr>
              <a:t> and  user  friendly)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High-level SDS was  refined using techniques for low-level design such as  modularity, UML class diagram, sequence diagram and </a:t>
            </a:r>
            <a:r>
              <a:rPr lang="en-US" sz="2800" b="1" dirty="0" err="1" smtClean="0">
                <a:ln w="50800"/>
              </a:rPr>
              <a:t>statecharts</a:t>
            </a: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low-level design that is a refinement of high-level design was generated. 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At last  low level  design  was made  and using the  java  programming it was  implemented.</a:t>
            </a:r>
          </a:p>
          <a:p>
            <a:pPr>
              <a:lnSpc>
                <a:spcPct val="80000"/>
              </a:lnSpc>
              <a:defRPr/>
            </a:pPr>
            <a:endParaRPr lang="en-US" sz="2800" b="1" dirty="0" smtClean="0">
              <a:ln w="50800"/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b="1" dirty="0" smtClean="0">
                <a:ln w="50800"/>
              </a:rPr>
              <a:t>Then java program can be converted into Assembly and  machine language codes that was performed by Java compiler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852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SRS: Software Requirement Specification</a:t>
            </a:r>
          </a:p>
        </p:txBody>
      </p:sp>
      <p:pic>
        <p:nvPicPr>
          <p:cNvPr id="921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572000"/>
            <a:ext cx="2051050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981200"/>
            <a:ext cx="16319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" y="4800600"/>
            <a:ext cx="1389063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1905000"/>
            <a:ext cx="2895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WordArt 10"/>
          <p:cNvSpPr>
            <a:spLocks noChangeArrowheads="1" noChangeShapeType="1" noTextEdit="1"/>
          </p:cNvSpPr>
          <p:nvPr/>
        </p:nvSpPr>
        <p:spPr bwMode="auto">
          <a:xfrm>
            <a:off x="533400" y="4343400"/>
            <a:ext cx="2270125" cy="32226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User Interface</a:t>
            </a:r>
          </a:p>
        </p:txBody>
      </p:sp>
      <p:sp>
        <p:nvSpPr>
          <p:cNvPr id="9224" name="WordArt 12"/>
          <p:cNvSpPr>
            <a:spLocks noChangeArrowheads="1" noChangeShapeType="1" noTextEdit="1"/>
          </p:cNvSpPr>
          <p:nvPr/>
        </p:nvSpPr>
        <p:spPr bwMode="auto">
          <a:xfrm>
            <a:off x="838200" y="6324600"/>
            <a:ext cx="1066800" cy="32226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Vault</a:t>
            </a:r>
          </a:p>
        </p:txBody>
      </p:sp>
      <p:sp>
        <p:nvSpPr>
          <p:cNvPr id="9225" name="WordArt 13"/>
          <p:cNvSpPr>
            <a:spLocks noChangeArrowheads="1" noChangeShapeType="1" noTextEdit="1"/>
          </p:cNvSpPr>
          <p:nvPr/>
        </p:nvSpPr>
        <p:spPr bwMode="auto">
          <a:xfrm>
            <a:off x="6096000" y="6383338"/>
            <a:ext cx="1752600" cy="322262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Database</a:t>
            </a:r>
          </a:p>
        </p:txBody>
      </p:sp>
      <p:cxnSp>
        <p:nvCxnSpPr>
          <p:cNvPr id="9226" name="AutoShape 15"/>
          <p:cNvCxnSpPr>
            <a:cxnSpLocks noChangeShapeType="1"/>
          </p:cNvCxnSpPr>
          <p:nvPr/>
        </p:nvCxnSpPr>
        <p:spPr bwMode="auto">
          <a:xfrm flipV="1">
            <a:off x="2393950" y="2865438"/>
            <a:ext cx="2940050" cy="258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27" name="AutoShape 17"/>
          <p:cNvCxnSpPr>
            <a:cxnSpLocks noChangeShapeType="1"/>
          </p:cNvCxnSpPr>
          <p:nvPr/>
        </p:nvCxnSpPr>
        <p:spPr bwMode="auto">
          <a:xfrm flipH="1">
            <a:off x="2151063" y="2865438"/>
            <a:ext cx="3182937" cy="2674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28" name="AutoShape 18"/>
          <p:cNvCxnSpPr>
            <a:cxnSpLocks noChangeShapeType="1"/>
          </p:cNvCxnSpPr>
          <p:nvPr/>
        </p:nvCxnSpPr>
        <p:spPr bwMode="auto">
          <a:xfrm>
            <a:off x="6781800" y="3825875"/>
            <a:ext cx="187325" cy="7461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9229" name="AutoShape 19"/>
          <p:cNvCxnSpPr>
            <a:cxnSpLocks noChangeShapeType="1"/>
          </p:cNvCxnSpPr>
          <p:nvPr/>
        </p:nvCxnSpPr>
        <p:spPr bwMode="auto">
          <a:xfrm flipV="1">
            <a:off x="2151063" y="5503863"/>
            <a:ext cx="3792537" cy="365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9230" name="WordArt 11"/>
          <p:cNvSpPr>
            <a:spLocks noChangeArrowheads="1" noChangeShapeType="1" noTextEdit="1"/>
          </p:cNvSpPr>
          <p:nvPr/>
        </p:nvSpPr>
        <p:spPr bwMode="auto">
          <a:xfrm>
            <a:off x="5715000" y="3886200"/>
            <a:ext cx="2270125" cy="32226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0"/>
              </a:avLst>
            </a:prstTxWarp>
          </a:bodyPr>
          <a:lstStyle/>
          <a:p>
            <a:pPr algn="ctr"/>
            <a:r>
              <a:rPr lang="en-CA" sz="3600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Transaction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>
                <a:solidFill>
                  <a:schemeClr val="bg2"/>
                </a:solidFill>
              </a:rPr>
              <a:t>SDS: Software Design Specification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057400"/>
            <a:ext cx="1414463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2133600"/>
            <a:ext cx="1401763" cy="182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4800600"/>
            <a:ext cx="16002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246" name="AutoShape 7"/>
          <p:cNvCxnSpPr>
            <a:cxnSpLocks noChangeShapeType="1"/>
          </p:cNvCxnSpPr>
          <p:nvPr/>
        </p:nvCxnSpPr>
        <p:spPr bwMode="auto">
          <a:xfrm flipV="1">
            <a:off x="4233863" y="3046413"/>
            <a:ext cx="1481137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0247" name="AutoShape 8"/>
          <p:cNvCxnSpPr>
            <a:cxnSpLocks noChangeShapeType="1"/>
          </p:cNvCxnSpPr>
          <p:nvPr/>
        </p:nvCxnSpPr>
        <p:spPr bwMode="auto">
          <a:xfrm>
            <a:off x="3527425" y="4038600"/>
            <a:ext cx="15875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0248" name="AutoShape 10"/>
          <p:cNvSpPr>
            <a:spLocks noChangeArrowheads="1"/>
          </p:cNvSpPr>
          <p:nvPr/>
        </p:nvSpPr>
        <p:spPr bwMode="auto">
          <a:xfrm>
            <a:off x="2286000" y="2819400"/>
            <a:ext cx="381000" cy="609600"/>
          </a:xfrm>
          <a:prstGeom prst="curvedRightArrow">
            <a:avLst>
              <a:gd name="adj1" fmla="val 32000"/>
              <a:gd name="adj2" fmla="val 6400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0249" name="Rectangle 12"/>
          <p:cNvSpPr>
            <a:spLocks noChangeArrowheads="1"/>
          </p:cNvSpPr>
          <p:nvPr/>
        </p:nvSpPr>
        <p:spPr bwMode="auto">
          <a:xfrm>
            <a:off x="3962400" y="4191000"/>
            <a:ext cx="4001352" cy="445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8912" indent="-320040" eaLnBrk="1" hangingPunct="1">
              <a:lnSpc>
                <a:spcPct val="80000"/>
              </a:lnSpc>
              <a:spcBef>
                <a:spcPts val="0"/>
              </a:spcBef>
              <a:buClr>
                <a:schemeClr val="accent1"/>
              </a:buClr>
              <a:buSzPct val="80000"/>
              <a:defRPr/>
            </a:pPr>
            <a:r>
              <a:rPr lang="en-US" sz="2800" b="1" dirty="0" smtClean="0">
                <a:ln w="50800"/>
                <a:latin typeface="+mn-lt"/>
                <a:ea typeface="+mn-ea"/>
              </a:rPr>
              <a:t>Phase </a:t>
            </a:r>
            <a:r>
              <a:rPr lang="en-US" sz="2800" b="1" dirty="0">
                <a:ln w="50800"/>
                <a:latin typeface="+mn-lt"/>
                <a:ea typeface="+mn-ea"/>
              </a:rPr>
              <a:t>1: Authentication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287</Words>
  <Application>Microsoft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Module</vt:lpstr>
      <vt:lpstr>ABM Machine: AutoMac</vt:lpstr>
      <vt:lpstr>Overview</vt:lpstr>
      <vt:lpstr>Software Engineering Applications</vt:lpstr>
      <vt:lpstr>Goals of Professional Software Engineering</vt:lpstr>
      <vt:lpstr>Software Development Process</vt:lpstr>
      <vt:lpstr>SDP Diagram</vt:lpstr>
      <vt:lpstr>Implementation of SDP  </vt:lpstr>
      <vt:lpstr>SRS: Software Requirement Specification</vt:lpstr>
      <vt:lpstr>SDS: Software Design Specification</vt:lpstr>
      <vt:lpstr>Client</vt:lpstr>
      <vt:lpstr>Administrator</vt:lpstr>
      <vt:lpstr>Conclusions</vt:lpstr>
      <vt:lpstr>Thank You!</vt:lpstr>
    </vt:vector>
  </TitlesOfParts>
  <Company>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ABM Machine: AutoMac</dc:title>
  <dc:creator>B</dc:creator>
  <cp:lastModifiedBy>Bilal</cp:lastModifiedBy>
  <cp:revision>18</cp:revision>
  <dcterms:created xsi:type="dcterms:W3CDTF">2007-12-01T04:55:58Z</dcterms:created>
  <dcterms:modified xsi:type="dcterms:W3CDTF">2007-12-03T05:13:25Z</dcterms:modified>
</cp:coreProperties>
</file>