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9" r:id="rId11"/>
    <p:sldId id="264" r:id="rId12"/>
    <p:sldId id="265" r:id="rId13"/>
    <p:sldId id="272" r:id="rId14"/>
    <p:sldId id="273" r:id="rId15"/>
    <p:sldId id="274" r:id="rId16"/>
    <p:sldId id="275" r:id="rId17"/>
    <p:sldId id="277" r:id="rId18"/>
    <p:sldId id="276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8" r:id="rId29"/>
    <p:sldId id="287" r:id="rId30"/>
    <p:sldId id="289" r:id="rId31"/>
    <p:sldId id="267" r:id="rId32"/>
    <p:sldId id="27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xmlns:mc="http://schemas.openxmlformats.org/markup-compatibility/2006" xmlns:a14="http://schemas.microsoft.com/office/drawing/2010/main" val="990000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8464-D8DA-4570-9EDC-64C7B2B61F9C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91BC-F820-48BB-B3D2-F107DCC67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8464-D8DA-4570-9EDC-64C7B2B61F9C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91BC-F820-48BB-B3D2-F107DCC67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8464-D8DA-4570-9EDC-64C7B2B61F9C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91BC-F820-48BB-B3D2-F107DCC67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8464-D8DA-4570-9EDC-64C7B2B61F9C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91BC-F820-48BB-B3D2-F107DCC67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8464-D8DA-4570-9EDC-64C7B2B61F9C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91BC-F820-48BB-B3D2-F107DCC67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8464-D8DA-4570-9EDC-64C7B2B61F9C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91BC-F820-48BB-B3D2-F107DCC67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8464-D8DA-4570-9EDC-64C7B2B61F9C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91BC-F820-48BB-B3D2-F107DCC67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8464-D8DA-4570-9EDC-64C7B2B61F9C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891BC-F820-48BB-B3D2-F107DCC676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8464-D8DA-4570-9EDC-64C7B2B61F9C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91BC-F820-48BB-B3D2-F107DCC67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8464-D8DA-4570-9EDC-64C7B2B61F9C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75891BC-F820-48BB-B3D2-F107DCC67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xmlns:mc="http://schemas.openxmlformats.org/markup-compatibility/2006" xmlns:a14="http://schemas.microsoft.com/office/drawing/2010/main" val="000000" mc:Ignorable="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7BF8464-D8DA-4570-9EDC-64C7B2B61F9C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91BC-F820-48BB-B3D2-F107DCC67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7BF8464-D8DA-4570-9EDC-64C7B2B61F9C}" type="datetimeFigureOut">
              <a:rPr lang="en-US" smtClean="0"/>
              <a:pPr/>
              <a:t>12/8/2009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75891BC-F820-48BB-B3D2-F107DCC67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Automated banking machine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</a:t>
            </a:r>
            <a:r>
              <a:rPr lang="en-US" dirty="0"/>
              <a:t>by </a:t>
            </a:r>
            <a:r>
              <a:rPr lang="en-US" sz="2200" dirty="0"/>
              <a:t>Group: </a:t>
            </a:r>
            <a:r>
              <a:rPr lang="en-US" sz="2200" dirty="0" smtClean="0"/>
              <a:t>110: </a:t>
            </a:r>
          </a:p>
          <a:p>
            <a:r>
              <a:rPr lang="en-US" b="1" dirty="0" smtClean="0"/>
              <a:t>Byron Sinclair, </a:t>
            </a:r>
            <a:r>
              <a:rPr lang="en-US" b="1" dirty="0"/>
              <a:t>Jacob </a:t>
            </a:r>
            <a:r>
              <a:rPr lang="en-US" b="1" dirty="0" smtClean="0"/>
              <a:t>Alexander, </a:t>
            </a:r>
            <a:r>
              <a:rPr lang="en-US" b="1" dirty="0"/>
              <a:t>and </a:t>
            </a:r>
            <a:r>
              <a:rPr lang="en-US" b="1" dirty="0" err="1" smtClean="0"/>
              <a:t>Manmeet</a:t>
            </a:r>
            <a:r>
              <a:rPr lang="en-US" b="1" dirty="0" smtClean="0"/>
              <a:t> Singh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</a:t>
            </a:r>
            <a:r>
              <a:rPr lang="en-US" dirty="0" err="1" smtClean="0"/>
              <a:t>Statechart</a:t>
            </a:r>
            <a:endParaRPr lang="en-US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192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Implementation in Java:</a:t>
            </a:r>
            <a:br>
              <a:rPr lang="en-US" dirty="0" smtClean="0"/>
            </a:br>
            <a:r>
              <a:rPr lang="en-US" sz="3200" dirty="0" smtClean="0"/>
              <a:t>User Interface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Replicated the ABM system’s hardware</a:t>
            </a:r>
          </a:p>
          <a:p>
            <a:endParaRPr lang="en-US" dirty="0" smtClean="0"/>
          </a:p>
          <a:p>
            <a:r>
              <a:rPr lang="en-US" dirty="0" smtClean="0"/>
              <a:t>Implemented using the </a:t>
            </a:r>
            <a:r>
              <a:rPr lang="en-US" dirty="0" err="1" smtClean="0"/>
              <a:t>awt</a:t>
            </a:r>
            <a:r>
              <a:rPr lang="en-US" dirty="0" smtClean="0"/>
              <a:t> library </a:t>
            </a:r>
          </a:p>
          <a:p>
            <a:endParaRPr lang="en-US" dirty="0" smtClean="0"/>
          </a:p>
          <a:p>
            <a:r>
              <a:rPr lang="en-US" dirty="0" smtClean="0"/>
              <a:t>Animations created with the canvas class and multithreading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Implementation in Java:</a:t>
            </a:r>
            <a:br>
              <a:rPr lang="en-US" dirty="0" smtClean="0"/>
            </a:br>
            <a:r>
              <a:rPr lang="en-US" sz="3200" dirty="0" smtClean="0"/>
              <a:t>The Bank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data stored in a SQL database</a:t>
            </a:r>
          </a:p>
          <a:p>
            <a:r>
              <a:rPr lang="en-US" dirty="0" smtClean="0"/>
              <a:t>HSQLDB was used since it is native to Java</a:t>
            </a:r>
          </a:p>
          <a:p>
            <a:r>
              <a:rPr lang="en-US" dirty="0" smtClean="0"/>
              <a:t>Tables </a:t>
            </a:r>
            <a:r>
              <a:rPr lang="en-US" dirty="0"/>
              <a:t>for:</a:t>
            </a:r>
          </a:p>
          <a:p>
            <a:pPr lvl="1"/>
            <a:r>
              <a:rPr lang="en-US" dirty="0"/>
              <a:t>Clients</a:t>
            </a:r>
          </a:p>
          <a:p>
            <a:pPr lvl="1"/>
            <a:r>
              <a:rPr lang="en-US" dirty="0"/>
              <a:t>Accounts</a:t>
            </a:r>
          </a:p>
          <a:p>
            <a:pPr lvl="1"/>
            <a:r>
              <a:rPr lang="en-US" dirty="0"/>
              <a:t>ABM</a:t>
            </a:r>
          </a:p>
          <a:p>
            <a:r>
              <a:rPr lang="en-US" dirty="0" smtClean="0"/>
              <a:t>Implemented basic methods for other interfaces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Log In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00" y="1600200"/>
            <a:ext cx="6054800" cy="4525963"/>
          </a:xfrm>
        </p:spPr>
      </p:pic>
    </p:spTree>
    <p:extLst>
      <p:ext uri="{BB962C8B-B14F-4D97-AF65-F5344CB8AC3E}">
        <p14:creationId xmlns:p14="http://schemas.microsoft.com/office/powerpoint/2010/main" val="733977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Log In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94222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Log In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35" y="1600200"/>
            <a:ext cx="6019530" cy="4525963"/>
          </a:xfrm>
        </p:spPr>
      </p:pic>
    </p:spTree>
    <p:extLst>
      <p:ext uri="{BB962C8B-B14F-4D97-AF65-F5344CB8AC3E}">
        <p14:creationId xmlns:p14="http://schemas.microsoft.com/office/powerpoint/2010/main" val="2494222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Main Menu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94222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Deposit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16" y="1600200"/>
            <a:ext cx="6014568" cy="4525963"/>
          </a:xfrm>
        </p:spPr>
      </p:pic>
    </p:spTree>
    <p:extLst>
      <p:ext uri="{BB962C8B-B14F-4D97-AF65-F5344CB8AC3E}">
        <p14:creationId xmlns:p14="http://schemas.microsoft.com/office/powerpoint/2010/main" val="1120746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Deposit</a:t>
            </a:r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740726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Deposit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94222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Software Engineering?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engineering discipline for software:</a:t>
            </a:r>
          </a:p>
          <a:p>
            <a:pPr lvl="1"/>
            <a:r>
              <a:rPr lang="en-US" dirty="0" smtClean="0"/>
              <a:t>Development</a:t>
            </a:r>
          </a:p>
          <a:p>
            <a:pPr lvl="1"/>
            <a:r>
              <a:rPr lang="en-US" dirty="0" smtClean="0"/>
              <a:t>Operation</a:t>
            </a:r>
          </a:p>
          <a:p>
            <a:pPr lvl="1"/>
            <a:r>
              <a:rPr lang="en-US" dirty="0" smtClean="0"/>
              <a:t>Maintenance</a:t>
            </a:r>
          </a:p>
          <a:p>
            <a:r>
              <a:rPr lang="en-US" dirty="0" smtClean="0"/>
              <a:t>Also involves:</a:t>
            </a:r>
          </a:p>
          <a:p>
            <a:pPr lvl="1"/>
            <a:r>
              <a:rPr lang="en-US" dirty="0" smtClean="0"/>
              <a:t>Managing teams</a:t>
            </a:r>
          </a:p>
          <a:p>
            <a:pPr lvl="1"/>
            <a:r>
              <a:rPr lang="en-US" dirty="0" smtClean="0"/>
              <a:t>Scheduling</a:t>
            </a:r>
          </a:p>
          <a:p>
            <a:pPr lvl="1"/>
            <a:r>
              <a:rPr lang="en-US" dirty="0" smtClean="0"/>
              <a:t>Budgeting</a:t>
            </a:r>
          </a:p>
          <a:p>
            <a:r>
              <a:rPr lang="en-US" dirty="0" smtClean="0"/>
              <a:t>Methodology for large software projects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Withdrawal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94222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Withdrawal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94222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Withdrawal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94222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Transfer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94222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Transfer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94222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Transfer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24775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Display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24775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Display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24775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Log Out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352934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Restock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24775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Software Engineering?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4831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The Software Crisis:</a:t>
            </a:r>
          </a:p>
          <a:p>
            <a:r>
              <a:rPr lang="en-US" sz="2000" dirty="0" smtClean="0"/>
              <a:t>For every 8 large projects, 2 are cancelled.</a:t>
            </a:r>
          </a:p>
          <a:p>
            <a:r>
              <a:rPr lang="en-US" sz="2000" dirty="0" smtClean="0"/>
              <a:t>Most projects exceed their time-schedule by 50%.</a:t>
            </a:r>
          </a:p>
          <a:p>
            <a:r>
              <a:rPr lang="en-US" sz="2000" dirty="0" smtClean="0"/>
              <a:t>75% of large software systems malfunction after completion.</a:t>
            </a:r>
          </a:p>
          <a:p>
            <a:r>
              <a:rPr lang="en-US" sz="2000" dirty="0" smtClean="0"/>
              <a:t>Detecting and correcting errors take 50% of time and effort.</a:t>
            </a:r>
          </a:p>
          <a:p>
            <a:r>
              <a:rPr lang="en-US" sz="2000" dirty="0" smtClean="0"/>
              <a:t>Maintenance cost of a system is 60% of entire cost.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5852" y="4000504"/>
            <a:ext cx="6172200" cy="2246769"/>
          </a:xfrm>
          <a:prstGeom prst="rect">
            <a:avLst/>
          </a:prstGeom>
          <a:noFill/>
          <a:ln w="38100">
            <a:solidFill>
              <a:schemeClr val="accent6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/>
              <a:t>Software engineering tackles the software crisis by providing disciplined processes and methodologies to design, implement, and maintain large systems.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Switch Off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352934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Conlusion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772400" cy="521256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Software development involves more than coding</a:t>
            </a:r>
          </a:p>
          <a:p>
            <a:r>
              <a:rPr lang="en-US" sz="2400" dirty="0" smtClean="0"/>
              <a:t>Software documentation process is provides excellent organization before implementation.</a:t>
            </a:r>
          </a:p>
          <a:p>
            <a:endParaRPr lang="en-US" sz="2400" dirty="0"/>
          </a:p>
          <a:p>
            <a:pPr marL="68580" indent="0">
              <a:buNone/>
            </a:pPr>
            <a:r>
              <a:rPr lang="en-US" sz="2400" dirty="0" smtClean="0"/>
              <a:t>Suggestions for improvement:</a:t>
            </a:r>
          </a:p>
          <a:p>
            <a:r>
              <a:rPr lang="en-US" sz="2400" dirty="0" smtClean="0"/>
              <a:t>For some of us, this is currently our fourth ABM implementation in either Java or C.</a:t>
            </a:r>
          </a:p>
          <a:p>
            <a:r>
              <a:rPr lang="en-US" sz="2400" dirty="0" smtClean="0"/>
              <a:t>A previously unsolved problem would provide a better motivation for proper software documentation.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5364960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6"/>
                </a:solidFill>
              </a:rPr>
              <a:t>Questions?</a:t>
            </a:r>
            <a:endParaRPr lang="en-US" sz="36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Software Life Cycle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Requirements gathering and analysis</a:t>
            </a:r>
          </a:p>
          <a:p>
            <a:r>
              <a:rPr lang="en-US" dirty="0" smtClean="0"/>
              <a:t>Architecture design and specification</a:t>
            </a:r>
          </a:p>
          <a:p>
            <a:r>
              <a:rPr lang="en-US" dirty="0" smtClean="0"/>
              <a:t>Coding and testing</a:t>
            </a:r>
          </a:p>
          <a:p>
            <a:r>
              <a:rPr lang="en-US" dirty="0"/>
              <a:t>D</a:t>
            </a:r>
            <a:r>
              <a:rPr lang="en-US" dirty="0" smtClean="0"/>
              <a:t>elivery and deployment</a:t>
            </a:r>
          </a:p>
          <a:p>
            <a:r>
              <a:rPr lang="en-US" dirty="0"/>
              <a:t>M</a:t>
            </a:r>
            <a:r>
              <a:rPr lang="en-US" dirty="0" smtClean="0"/>
              <a:t>aintenance and evolution</a:t>
            </a:r>
          </a:p>
          <a:p>
            <a:r>
              <a:rPr lang="en-US" dirty="0"/>
              <a:t>R</a:t>
            </a:r>
            <a:r>
              <a:rPr lang="en-US" dirty="0" smtClean="0"/>
              <a:t>etirement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79395"/>
            <a:ext cx="7772400" cy="914400"/>
          </a:xfrm>
        </p:spPr>
        <p:txBody>
          <a:bodyPr/>
          <a:lstStyle/>
          <a:p>
            <a:r>
              <a:rPr lang="en-US" dirty="0" smtClean="0"/>
              <a:t>The Waterfall Process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938998" y="1695449"/>
            <a:ext cx="7517537" cy="4381499"/>
            <a:chOff x="635863" y="1600200"/>
            <a:chExt cx="7517537" cy="4381499"/>
          </a:xfrm>
        </p:grpSpPr>
        <p:sp>
          <p:nvSpPr>
            <p:cNvPr id="4" name="Bent Arrow 3"/>
            <p:cNvSpPr/>
            <p:nvPr/>
          </p:nvSpPr>
          <p:spPr>
            <a:xfrm rot="5400000">
              <a:off x="7277100" y="4762500"/>
              <a:ext cx="609600" cy="381000"/>
            </a:xfrm>
            <a:prstGeom prst="bentArrow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Bent Arrow 4"/>
            <p:cNvSpPr/>
            <p:nvPr/>
          </p:nvSpPr>
          <p:spPr>
            <a:xfrm rot="5400000">
              <a:off x="4202467" y="2476500"/>
              <a:ext cx="609600" cy="381000"/>
            </a:xfrm>
            <a:prstGeom prst="bentArrow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Bent Arrow 5"/>
            <p:cNvSpPr/>
            <p:nvPr/>
          </p:nvSpPr>
          <p:spPr>
            <a:xfrm rot="5400000">
              <a:off x="5295900" y="3238500"/>
              <a:ext cx="609600" cy="381000"/>
            </a:xfrm>
            <a:prstGeom prst="bentArrow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Bent Arrow 6"/>
            <p:cNvSpPr/>
            <p:nvPr/>
          </p:nvSpPr>
          <p:spPr>
            <a:xfrm rot="5400000">
              <a:off x="6286500" y="4000499"/>
              <a:ext cx="609600" cy="381000"/>
            </a:xfrm>
            <a:prstGeom prst="bentArrow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Bent Arrow 7"/>
            <p:cNvSpPr/>
            <p:nvPr/>
          </p:nvSpPr>
          <p:spPr>
            <a:xfrm rot="5400000">
              <a:off x="3086100" y="1714500"/>
              <a:ext cx="609600" cy="381000"/>
            </a:xfrm>
            <a:prstGeom prst="bentArrow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635863" y="1600200"/>
              <a:ext cx="7517537" cy="4381499"/>
              <a:chOff x="635863" y="1600200"/>
              <a:chExt cx="7517537" cy="4381499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5943600" y="5410200"/>
                <a:ext cx="2209800" cy="571499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Delivery, </a:t>
                </a:r>
                <a:r>
                  <a:rPr lang="en-US" sz="1600" dirty="0" smtClean="0"/>
                  <a:t>deployment </a:t>
                </a:r>
                <a:r>
                  <a:rPr lang="en-US" sz="1600" dirty="0"/>
                  <a:t>and maintenance</a:t>
                </a:r>
                <a:endParaRPr lang="en-CA" sz="1600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57500" y="3124200"/>
                <a:ext cx="2209800" cy="571499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Requirements</a:t>
                </a:r>
                <a:endParaRPr lang="en-CA" sz="16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2362200"/>
                <a:ext cx="2209800" cy="571499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Design</a:t>
                </a:r>
                <a:endParaRPr lang="en-CA" sz="16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886200" y="3886199"/>
                <a:ext cx="2209800" cy="571499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Coding and module testing</a:t>
                </a:r>
                <a:endParaRPr lang="en-CA" sz="16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35863" y="1600200"/>
                <a:ext cx="2209800" cy="571499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Feasibility study</a:t>
                </a:r>
                <a:endParaRPr lang="en-CA" sz="16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800600" y="4648200"/>
                <a:ext cx="2209800" cy="571499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Integration and system testing</a:t>
                </a:r>
                <a:endParaRPr lang="en-CA" sz="1600" dirty="0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66800" y="838200"/>
            <a:ext cx="7772400" cy="45720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lang="en-US" sz="3000" dirty="0" smtClean="0"/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lang="en-US" sz="3000" dirty="0" smtClean="0"/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en-US" sz="3000" dirty="0" smtClean="0"/>
              <a:t>Complete description of the behavior/requirements of system to be developed</a:t>
            </a:r>
          </a:p>
          <a:p>
            <a:pPr marL="8686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Arial" pitchFamily="34" charset="0"/>
              <a:buChar char="•"/>
            </a:pPr>
            <a:r>
              <a:rPr lang="en-US" sz="3000" dirty="0" smtClean="0"/>
              <a:t>Functional Requirements</a:t>
            </a:r>
          </a:p>
          <a:p>
            <a:pPr marL="1325880" lvl="2" indent="-342900">
              <a:spcBef>
                <a:spcPts val="700"/>
              </a:spcBef>
              <a:buClr>
                <a:schemeClr val="tx2"/>
              </a:buClr>
              <a:buSzPct val="95000"/>
              <a:buFont typeface="Arial" pitchFamily="34" charset="0"/>
              <a:buChar char="•"/>
            </a:pPr>
            <a:r>
              <a:rPr lang="en-US" sz="3000" dirty="0" smtClean="0"/>
              <a:t>What does the product need to do?</a:t>
            </a:r>
          </a:p>
          <a:p>
            <a:pPr marL="8686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Arial" pitchFamily="34" charset="0"/>
              <a:buChar char="•"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Nonfunctional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requirements</a:t>
            </a:r>
          </a:p>
          <a:p>
            <a:pPr marL="1325880" lvl="2" indent="-342900">
              <a:spcBef>
                <a:spcPts val="700"/>
              </a:spcBef>
              <a:buClr>
                <a:schemeClr val="tx2"/>
              </a:buClr>
              <a:buSzPct val="95000"/>
              <a:buFont typeface="Arial" pitchFamily="34" charset="0"/>
              <a:buChar char="•"/>
            </a:pPr>
            <a:r>
              <a:rPr lang="en-US" sz="3000" baseline="0" dirty="0" smtClean="0"/>
              <a:t>What</a:t>
            </a:r>
            <a:r>
              <a:rPr lang="en-US" sz="3000" dirty="0" smtClean="0"/>
              <a:t> are the product constraints?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686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Arial" pitchFamily="34" charset="0"/>
              <a:buChar char="•"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686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View</a:t>
            </a:r>
            <a:endParaRPr lang="en-US" dirty="0"/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600200"/>
            <a:ext cx="6477000" cy="40386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914400"/>
            <a:ext cx="7772400" cy="48006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lang="en-US" sz="3000" dirty="0" smtClean="0"/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lang="en-US" sz="3000" dirty="0" smtClean="0"/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en-US" sz="3000" dirty="0" smtClean="0"/>
              <a:t>Complete description of the software architecture/design and the rationale behind it</a:t>
            </a:r>
          </a:p>
          <a:p>
            <a:pPr marL="8686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Arial" pitchFamily="34" charset="0"/>
              <a:buChar char="•"/>
            </a:pPr>
            <a:r>
              <a:rPr lang="en-US" sz="3000" dirty="0" smtClean="0"/>
              <a:t>Architecture</a:t>
            </a:r>
          </a:p>
          <a:p>
            <a:pPr marL="1325880" lvl="2" indent="-342900">
              <a:spcBef>
                <a:spcPts val="700"/>
              </a:spcBef>
              <a:buClr>
                <a:schemeClr val="tx2"/>
              </a:buClr>
              <a:buSzPct val="95000"/>
              <a:buFont typeface="Arial" pitchFamily="34" charset="0"/>
              <a:buChar char="•"/>
            </a:pPr>
            <a:r>
              <a:rPr lang="en-US" sz="3000" dirty="0" smtClean="0"/>
              <a:t>Components</a:t>
            </a:r>
          </a:p>
          <a:p>
            <a:pPr marL="8686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Arial" pitchFamily="34" charset="0"/>
              <a:buChar char="•"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level design</a:t>
            </a:r>
          </a:p>
          <a:p>
            <a:pPr marL="1325880" lvl="2" indent="-342900">
              <a:spcBef>
                <a:spcPts val="700"/>
              </a:spcBef>
              <a:buClr>
                <a:schemeClr val="tx2"/>
              </a:buClr>
              <a:buSzPct val="95000"/>
              <a:buFont typeface="Arial" pitchFamily="34" charset="0"/>
              <a:buChar char="•"/>
            </a:pP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Interface interaction</a:t>
            </a:r>
          </a:p>
          <a:p>
            <a:pPr marL="8686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Arial" pitchFamily="34" charset="0"/>
              <a:buChar char="•"/>
            </a:pPr>
            <a:r>
              <a:rPr lang="en-US" sz="3000" dirty="0" smtClean="0"/>
              <a:t>Low level design</a:t>
            </a:r>
            <a:endParaRPr kumimoji="0" lang="en-US" sz="3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25880" lvl="2" indent="-342900">
              <a:spcBef>
                <a:spcPts val="700"/>
              </a:spcBef>
              <a:buClr>
                <a:schemeClr val="tx2"/>
              </a:buClr>
              <a:buSzPct val="95000"/>
              <a:buFont typeface="Arial" pitchFamily="34" charset="0"/>
              <a:buChar char="•"/>
            </a:pPr>
            <a:r>
              <a:rPr lang="en-US" sz="3000" dirty="0" smtClean="0"/>
              <a:t>Modules</a:t>
            </a:r>
          </a:p>
          <a:p>
            <a:pPr marL="868680" lvl="1" indent="-342900">
              <a:spcBef>
                <a:spcPts val="700"/>
              </a:spcBef>
              <a:buClr>
                <a:schemeClr val="tx2"/>
              </a:buClr>
              <a:buSzPct val="95000"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686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Arial" pitchFamily="34" charset="0"/>
              <a:buChar char="•"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686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Diagram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71600"/>
            <a:ext cx="702459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3B3B3B" mc:Ignorable=""/>
      </a:dk2>
      <a:lt2>
        <a:srgbClr xmlns:mc="http://schemas.openxmlformats.org/markup-compatibility/2006" xmlns:a14="http://schemas.microsoft.com/office/drawing/2010/main" val="D4D2D0" mc:Ignorable=""/>
      </a:lt2>
      <a:accent1>
        <a:srgbClr xmlns:mc="http://schemas.openxmlformats.org/markup-compatibility/2006" xmlns:a14="http://schemas.microsoft.com/office/drawing/2010/main" val="6EA0B0" mc:Ignorable=""/>
      </a:accent1>
      <a:accent2>
        <a:srgbClr xmlns:mc="http://schemas.openxmlformats.org/markup-compatibility/2006" xmlns:a14="http://schemas.microsoft.com/office/drawing/2010/main" val="CCAF0A" mc:Ignorable=""/>
      </a:accent2>
      <a:accent3>
        <a:srgbClr xmlns:mc="http://schemas.openxmlformats.org/markup-compatibility/2006" xmlns:a14="http://schemas.microsoft.com/office/drawing/2010/main" val="8D89A4" mc:Ignorable=""/>
      </a:accent3>
      <a:accent4>
        <a:srgbClr xmlns:mc="http://schemas.openxmlformats.org/markup-compatibility/2006" xmlns:a14="http://schemas.microsoft.com/office/drawing/2010/main" val="748560" mc:Ignorable=""/>
      </a:accent4>
      <a:accent5>
        <a:srgbClr xmlns:mc="http://schemas.openxmlformats.org/markup-compatibility/2006" xmlns:a14="http://schemas.microsoft.com/office/drawing/2010/main" val="9E9273" mc:Ignorable=""/>
      </a:accent5>
      <a:accent6>
        <a:srgbClr xmlns:mc="http://schemas.openxmlformats.org/markup-compatibility/2006" xmlns:a14="http://schemas.microsoft.com/office/drawing/2010/main" val="7E848D" mc:Ignorable=""/>
      </a:accent6>
      <a:hlink>
        <a:srgbClr xmlns:mc="http://schemas.openxmlformats.org/markup-compatibility/2006" xmlns:a14="http://schemas.microsoft.com/office/drawing/2010/main" val="00C8C3" mc:Ignorable=""/>
      </a:hlink>
      <a:folHlink>
        <a:srgbClr xmlns:mc="http://schemas.openxmlformats.org/markup-compatibility/2006" xmlns:a14="http://schemas.microsoft.com/office/drawing/2010/main" val="A116E0" mc:Ignorable="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776</TotalTime>
  <Words>362</Words>
  <Application>Microsoft Office PowerPoint</Application>
  <PresentationFormat>On-screen Show (4:3)</PresentationFormat>
  <Paragraphs>103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Technic</vt:lpstr>
      <vt:lpstr>Automated banking machine</vt:lpstr>
      <vt:lpstr>What is Software Engineering?</vt:lpstr>
      <vt:lpstr>Why Software Engineering?</vt:lpstr>
      <vt:lpstr>The Software Life Cycle Process</vt:lpstr>
      <vt:lpstr>The Waterfall Process</vt:lpstr>
      <vt:lpstr>SRS</vt:lpstr>
      <vt:lpstr>Use Case View</vt:lpstr>
      <vt:lpstr>SDS</vt:lpstr>
      <vt:lpstr>Component Diagram</vt:lpstr>
      <vt:lpstr>System Statechart</vt:lpstr>
      <vt:lpstr>Implementation in Java: User Interface</vt:lpstr>
      <vt:lpstr>Implementation in Java: The Bank System</vt:lpstr>
      <vt:lpstr>Log In</vt:lpstr>
      <vt:lpstr>Log In</vt:lpstr>
      <vt:lpstr>Log In</vt:lpstr>
      <vt:lpstr>Main Menu</vt:lpstr>
      <vt:lpstr>Deposit</vt:lpstr>
      <vt:lpstr>Deposit</vt:lpstr>
      <vt:lpstr>Deposit</vt:lpstr>
      <vt:lpstr>Withdrawal</vt:lpstr>
      <vt:lpstr>Withdrawal</vt:lpstr>
      <vt:lpstr>Withdrawal</vt:lpstr>
      <vt:lpstr>Transfer</vt:lpstr>
      <vt:lpstr>Transfer</vt:lpstr>
      <vt:lpstr>Transfer</vt:lpstr>
      <vt:lpstr>Display</vt:lpstr>
      <vt:lpstr>Display</vt:lpstr>
      <vt:lpstr>Log Out</vt:lpstr>
      <vt:lpstr>Restock</vt:lpstr>
      <vt:lpstr>Switch Off</vt:lpstr>
      <vt:lpstr>Conlusion 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Automated banking machine</dc:title>
  <dc:creator>Byron</dc:creator>
  <cp:lastModifiedBy>Jacob</cp:lastModifiedBy>
  <cp:revision>49</cp:revision>
  <dcterms:created xsi:type="dcterms:W3CDTF">2009-12-04T16:29:20Z</dcterms:created>
  <dcterms:modified xsi:type="dcterms:W3CDTF">2009-12-08T14:57:30Z</dcterms:modified>
</cp:coreProperties>
</file>