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5" r:id="rId2"/>
    <p:sldId id="291" r:id="rId3"/>
    <p:sldId id="270" r:id="rId4"/>
    <p:sldId id="293" r:id="rId5"/>
    <p:sldId id="29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6" r:id="rId14"/>
    <p:sldId id="257" r:id="rId15"/>
    <p:sldId id="258" r:id="rId16"/>
    <p:sldId id="260" r:id="rId17"/>
    <p:sldId id="262" r:id="rId18"/>
    <p:sldId id="278" r:id="rId19"/>
    <p:sldId id="279" r:id="rId20"/>
    <p:sldId id="286" r:id="rId21"/>
    <p:sldId id="283" r:id="rId22"/>
    <p:sldId id="284" r:id="rId23"/>
    <p:sldId id="287" r:id="rId24"/>
    <p:sldId id="280" r:id="rId25"/>
    <p:sldId id="281" r:id="rId26"/>
    <p:sldId id="282" r:id="rId27"/>
    <p:sldId id="294" r:id="rId28"/>
    <p:sldId id="289" r:id="rId29"/>
    <p:sldId id="259" r:id="rId30"/>
    <p:sldId id="290" r:id="rId31"/>
    <p:sldId id="292" r:id="rId32"/>
    <p:sldId id="261" r:id="rId33"/>
    <p:sldId id="267" r:id="rId34"/>
    <p:sldId id="263" r:id="rId35"/>
    <p:sldId id="266" r:id="rId36"/>
    <p:sldId id="264" r:id="rId37"/>
    <p:sldId id="268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8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8.jpe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51A55-85BE-44B8-87A4-E38931279BBF}" type="datetimeFigureOut">
              <a:rPr lang="en-US" smtClean="0"/>
              <a:pPr/>
              <a:t>12/7/2009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D164-D33F-4102-A6C2-C9C2A93D29D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47196-0502-4BD7-9275-77B133502ADF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6AF6-87C6-4CD6-A952-92B7F0DEF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7B85-4BF7-42A3-A67D-97B8F9FBA6E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E077-FD03-42BD-8F16-08EC23982EB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571480"/>
            <a:ext cx="5643602" cy="17851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MacBank</a:t>
            </a:r>
            <a:r>
              <a:rPr lang="en-US" sz="4800" spc="300" baseline="300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TM</a:t>
            </a:r>
            <a:endParaRPr lang="en-US" sz="6600" spc="300" baseline="300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6600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ABM</a:t>
            </a:r>
            <a:endParaRPr lang="en-US" sz="66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30" name="AutoShape 2" descr="data:image/jpg;base64,/9j/4AAQSkZJRgABAQAAAQABAAD/2wBDAAkGBwgHBgkIBwgKCgkLDRYPDQwMDRsUFRAWIB0iIiAdHx8kKDQsJCYxJx8fLT0tMTU3Ojo6Iys/RD84QzQ5Ojf/2wBDAQoKCg0MDRoPDxo3JR8lNzc3Nzc3Nzc3Nzc3Nzc3Nzc3Nzc3Nzc3Nzc3Nzc3Nzc3Nzc3Nzc3Nzc3Nzc3Nzc3Nzf/wAARCABOAIwDASIAAhEBAxEB/8QAGwAAAgIDAQAAAAAAAAAAAAAAAAUDBAIGBwH/xABAEAABAwMCAwUFBQYDCQAAAAABAgMEAAUREiEGEzEUQVFhcSIygZGhFRYjM7EkYnPR4fAlNnI1QlJTorLBwvH/xAAZAQEBAQEBAQAAAAAAAAAAAAAABAEFAgP/xAAgEQACAgEFAQEBAAAAAAAAAAAAAQIRAwQSITFBUXGh/9oADAMBAAIRAxEAPwDf+MYLSXmnozWHlhxxxQJ3CQDmtjssvtttYkE5WpOF/wCobH9KqzkJfv0NpYykR3ioeIOkUu4UdMKTNtjy92Vlac+A2P00mt8M9PONH1qaTFaPsoHOe8skJSPmfpTPhuIxHtbDjTelTzaVOHJOo7/zpNcsyLFPuKusp5BR/DSoBPz3ND8p1yBaLVHWW1SW08xY6hPT+fyoZ6bC7eLc04W3JrCVg4I19PXwqnxIxFlWh2SQlxTTZU0sK6E94x1q+m3REwuxpZQGCnGnHXz9fOk82B9mcLvROZzMrABxjZShgUNMeDX1oRKtzuzjC9QHkev9+dNb5JVGtzhZ/Oc/DaH7x2pLcP8AC+K48rOGZQ0r9fd/kaZvHtl+Q2N2oSC4r+IrYD4DNAJuC4bK1yX3UanWHAlCjnbbf1rZZdyhRFaJMpptWPdUrf5VrPDAkm3XUQdIkFwBsqOwO9O4MBm1WtwSVoK1JUp91R94nxJowhkw+1IbDrC0uIV0Uk5BqCTcoMVzlyJTTa/+FSt/lSPgsq+zJfLwTzTp8M6dqq8O3aNBMiPcstSFOqK3Fp97yUev9KULH0+9QosHtLbzburIaCCDrPlXlnu8aZGjJXKZVMW2CttJ3zjfalt1gxo3D85cVSVtuuB1BABCCVJBxVmG43B4YYmoabDiIqSFaR1IAGT60A1lz4kPAlSG2s9ApW5r2LMjzElcV5t0DYlKs4+Fa5YZRajmW7b5siU+dS30thW3cASdh0rFXbHeImJca3SY7SwEPFScagcjJx4DHypQs2ZUllDvJW6lK9BXpJwdIOCfSsGZ8J5GtuWyoZxkODrWqsW1LnFT8R9515tKMrLislwYScE+GT0/dpr907blRPN3Oca+nlQWWVKSeKEpJGUwiQPVY/lSbiaG8i9sORCUqmpLJPmRpP0I+VXG4nDj0kNIIU+pWMc1zVn500em29qS3HddbDyFDlpIJIJGBj4GgF/FDTcfhxTLeyEltCR6KFJZiVxGbJdEJ1NttISrHcRuPnuK2mZaIM53mymS4oDH5igPkDUaodstcN4rQERlgBwLUpaevgc+NLFF2NKalMJeYWFtqGQoH9fA0pvspiRakqZcSptUptGodM6xn1rJHDVq1cxDaylQzp5qtJFWJFlt0pSVPMatKQAkLUlIA8gcUHJV4widotCnU+/HVzAfAd/0qXh1haLYZMgkvyiXXCfTA+g+tXosKPGjmO0j8IndKiVdfWiXAjy2EsPt5bQRhKVFIGOnSgNW4bmpg227StOrluBQSO87ir0PkSLeLtdX0vLIKkpUr2Gj4JT4+u9ME8O2tB9iLgEYxrVg/DNQRrVZrdPaSlP7U4SpoOKKiMeH9aChZwxNbh2ec6pSeYHVFCVHGo6cgU6MSDeoTMmQwgqdbBC07KGfA9etZs2W3MvuPNxk63AQokkjB64B23rFNihISUNGQho9WUPqCD8AaA1iO2tuxXdpKy5GbdSEHuJ1DOPI7H1py2hMrhCPHS4nmOsJS3vgqWN8Dz9mnHY4rcMxuUhMbRgoAwAKSQFcOQHubHkt6xkAqWpWnxAoKo94SuTSoSYLqkofZJASTjIztj++6nT06OzIajqVqedVhKEjJ9T5Ujn/AHanr5j0hpLh6qQopz6jpmpYT/DsJC0xpDKdYwpYWSoj17qwEUT/ADvL/g/+EVs1aslvhhLmtMkBec6ue5n9a2CJKYmtc2I8lxsHTkAnetYQqh/5tnfwEf8ArVyb/teAcb6Xf+0VVeYkw745PbjrkMvtBCg0RqQRjfBIyNqmQHpc9qUuKtpphCwkOY1rUrA2AOwwO+gKcabeJyZZYTFZ7O6pGFZXkge7/Xz6V7Nujj3DKJ3ZmXOYAFoc3SN8Zx3742rK0plRm7iXYMgc15byB7OSD3e91qoIk37qpt3YXu0A6cZTj3tWc56UBfkzJke6QmdbIiyjgEtklJAHs+9393hWD90kRTNkOqacjR1BttKUFKlLPcTnG2RvipLvEenWZKmmltymsONIVjUFD0ON9/nXsu0uPWIw0rHaAQ7rPRTmdR+GfpQFRN7facjKU+iRzFhLrTbC06M94J64+tSOXC7PXKVEiMxklgJI5hJyCfLxqxFm3J1KGl25bToIDjrihoHiRg5PpWEFEhN+myHIjyGXkpSlatOPZ7+vSgIXbrKdmyo7D8Zh9hQS2y6n8443wcjb61PLlOpvcCOuOyNaFEOqGpQONwPAfGqdyiPzo8hiTb1LmFSksSAEgBOdiVZ7vOp5TMpN2t7gjPPIjN6XHE6cEkdQCRmgIrF9oPKnrEtskPqT+IznKu4+9sO7FexrrNdtcmQtbCZDTvL5fJJwc4A97cnI9KmszUuJMmMORVctyQpwPahp0npjvJ8qi7Ar7zrCSOzrCZLif3xlKc/U/AUA3bD3Yv2ooU6UHVoBABx6mucwjFw4JWrocY6f/a6Y+cMOEDPsH9K5TdLuLRMaUuK1IghlIkctIK2lEkhR/dIKfLPTfYzaidLav46KNPic5cefT2LNiRrk529xCGOQFoDoG6tSs488YrGTdIC7YtMd1sS+cAhKkFKyC6noCOmg1eduLL8eQq2Mtc5rSpQca3ShSQoK0jCu/HwNQWOeX7ZLm3RtllLBUOWWtGlIAOT65z4fHeoJZN0t7TVP6XxwtQ2tIkSYvYlBWvn939+FbjwTj7HXn/nq/QVoNx4gackph26GlCxpckPvthKGGzgk79Tg7dPLJronDOExH9CcDnk4A2Hsp6VZgyttppq+eWR58EoJN0OqKKKrJQooooAooooAooooAooooAqjbbeYZeW5IW+46rJWvrgdB6Cr1FARyPyHP9B/SuOcZW5bzKJaYSHAI4BfRJDS0eRB2Uk+Gx+VdlWAUKB6EYNcw4osva44BEYSISlIUt5oq9nxGCPUZqPUva4yfRbomlM1MONNSrhLaUppcrCmJaHQAG3M6gOgCstFIJOxPfjfKUlCWJURxLroUnU3GLmClxKtCVD21be2Mg9/TxGUazhLZaamtyIawOa5zCW2EkFZcO2NeUg42x03zmooTMqZBXJ5vKcVrDzqApK4wScp9kdQoqWo+PlpxXzuL5vo6ZJAt3bZ7TLcVuV2ZtlpalykpbbUEjJKBuoDoAOpG+dyew8ObRpHT88+X+6muYcN8PMpuAfS9CkMxl5JSOYpK+oCVjGRnfJGx+JrqliaUi3IXjd5Rc+B6f8ATivWGW7N30iLWtUkNKKKKuOYFFFFAFFFFAFFFFAFFFFAFFFFAeHFIOI7YJLapDTKXTjDjRRq146HHeR4d42rYK8PSvE4LJFxZsZODtHI7nanozbJt/PcQQnW7HOlb6lKUpSnFpGdIwDgYO5A3qlbY16lPNmcw8kjdSFD8FYDmNK0EYzpKlBScdBnJ69TnWZt1anY6+Q6d1ADKFeo238xiq7FjcUczXk6Qfy2c7+pP6Y+Nc94MylsjX6dOOsjt57E3D9ia560NpHZgs6lBIBCSc8oHvSD3dwGK3YYA7h5Vg00hlCW2kBKANgOgqWrsOJYo0uX6zn5cjyS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2" name="AutoShape 4" descr="data:image/jpg;base64,/9j/4AAQSkZJRgABAQAAAQABAAD/2wBDAAkGBwgHBgkIBwgKCgkLDRYPDQwMDRsUFRAWIB0iIiAdHx8kKDQsJCYxJx8fLT0tMTU3Ojo6Iys/RD84QzQ5Ojf/2wBDAQoKCg0MDRoPDxo3JR8lNzc3Nzc3Nzc3Nzc3Nzc3Nzc3Nzc3Nzc3Nzc3Nzc3Nzc3Nzc3Nzc3Nzc3Nzc3Nzc3Nzf/wAARCABOAIwDASIAAhEBAxEB/8QAGwAAAgIDAQAAAAAAAAAAAAAAAAUDBAIGBwH/xABAEAABAwMCAwUFBQYDCQAAAAABAgMEAAUREiEGEzEUQVFhcSIygZGhFRYjM7EkYnPR4fAlNnI1QlJTorLBwvH/xAAZAQEBAQEBAQAAAAAAAAAAAAAABAEFAgP/xAAgEQACAgEFAQEBAAAAAAAAAAAAAQIRAwQSITFBUXGh/9oADAMBAAIRAxEAPwDf+MYLSXmnozWHlhxxxQJ3CQDmtjssvtttYkE5WpOF/wCobH9KqzkJfv0NpYykR3ioeIOkUu4UdMKTNtjy92Vlac+A2P00mt8M9PONH1qaTFaPsoHOe8skJSPmfpTPhuIxHtbDjTelTzaVOHJOo7/zpNcsyLFPuKusp5BR/DSoBPz3ND8p1yBaLVHWW1SW08xY6hPT+fyoZ6bC7eLc04W3JrCVg4I19PXwqnxIxFlWh2SQlxTTZU0sK6E94x1q+m3REwuxpZQGCnGnHXz9fOk82B9mcLvROZzMrABxjZShgUNMeDX1oRKtzuzjC9QHkev9+dNb5JVGtzhZ/Oc/DaH7x2pLcP8AC+K48rOGZQ0r9fd/kaZvHtl+Q2N2oSC4r+IrYD4DNAJuC4bK1yX3UanWHAlCjnbbf1rZZdyhRFaJMpptWPdUrf5VrPDAkm3XUQdIkFwBsqOwO9O4MBm1WtwSVoK1JUp91R94nxJowhkw+1IbDrC0uIV0Uk5BqCTcoMVzlyJTTa/+FSt/lSPgsq+zJfLwTzTp8M6dqq8O3aNBMiPcstSFOqK3Fp97yUev9KULH0+9QosHtLbzburIaCCDrPlXlnu8aZGjJXKZVMW2CttJ3zjfalt1gxo3D85cVSVtuuB1BABCCVJBxVmG43B4YYmoabDiIqSFaR1IAGT60A1lz4kPAlSG2s9ApW5r2LMjzElcV5t0DYlKs4+Fa5YZRajmW7b5siU+dS30thW3cASdh0rFXbHeImJca3SY7SwEPFScagcjJx4DHypQs2ZUllDvJW6lK9BXpJwdIOCfSsGZ8J5GtuWyoZxkODrWqsW1LnFT8R9515tKMrLislwYScE+GT0/dpr907blRPN3Oca+nlQWWVKSeKEpJGUwiQPVY/lSbiaG8i9sORCUqmpLJPmRpP0I+VXG4nDj0kNIIU+pWMc1zVn500em29qS3HddbDyFDlpIJIJGBj4GgF/FDTcfhxTLeyEltCR6KFJZiVxGbJdEJ1NttISrHcRuPnuK2mZaIM53mymS4oDH5igPkDUaodstcN4rQERlgBwLUpaevgc+NLFF2NKalMJeYWFtqGQoH9fA0pvspiRakqZcSptUptGodM6xn1rJHDVq1cxDaylQzp5qtJFWJFlt0pSVPMatKQAkLUlIA8gcUHJV4widotCnU+/HVzAfAd/0qXh1haLYZMgkvyiXXCfTA+g+tXosKPGjmO0j8IndKiVdfWiXAjy2EsPt5bQRhKVFIGOnSgNW4bmpg227StOrluBQSO87ir0PkSLeLtdX0vLIKkpUr2Gj4JT4+u9ME8O2tB9iLgEYxrVg/DNQRrVZrdPaSlP7U4SpoOKKiMeH9aChZwxNbh2ec6pSeYHVFCVHGo6cgU6MSDeoTMmQwgqdbBC07KGfA9etZs2W3MvuPNxk63AQokkjB64B23rFNihISUNGQho9WUPqCD8AaA1iO2tuxXdpKy5GbdSEHuJ1DOPI7H1py2hMrhCPHS4nmOsJS3vgqWN8Dz9mnHY4rcMxuUhMbRgoAwAKSQFcOQHubHkt6xkAqWpWnxAoKo94SuTSoSYLqkofZJASTjIztj++6nT06OzIajqVqedVhKEjJ9T5Ujn/AHanr5j0hpLh6qQopz6jpmpYT/DsJC0xpDKdYwpYWSoj17qwEUT/ADvL/g/+EVs1aslvhhLmtMkBec6ue5n9a2CJKYmtc2I8lxsHTkAnetYQqh/5tnfwEf8ArVyb/teAcb6Xf+0VVeYkw745PbjrkMvtBCg0RqQRjfBIyNqmQHpc9qUuKtpphCwkOY1rUrA2AOwwO+gKcabeJyZZYTFZ7O6pGFZXkge7/Xz6V7Nujj3DKJ3ZmXOYAFoc3SN8Zx3742rK0plRm7iXYMgc15byB7OSD3e91qoIk37qpt3YXu0A6cZTj3tWc56UBfkzJke6QmdbIiyjgEtklJAHs+9393hWD90kRTNkOqacjR1BttKUFKlLPcTnG2RvipLvEenWZKmmltymsONIVjUFD0ON9/nXsu0uPWIw0rHaAQ7rPRTmdR+GfpQFRN7facjKU+iRzFhLrTbC06M94J64+tSOXC7PXKVEiMxklgJI5hJyCfLxqxFm3J1KGl25bToIDjrihoHiRg5PpWEFEhN+myHIjyGXkpSlatOPZ7+vSgIXbrKdmyo7D8Zh9hQS2y6n8443wcjb61PLlOpvcCOuOyNaFEOqGpQONwPAfGqdyiPzo8hiTb1LmFSksSAEgBOdiVZ7vOp5TMpN2t7gjPPIjN6XHE6cEkdQCRmgIrF9oPKnrEtskPqT+IznKu4+9sO7FexrrNdtcmQtbCZDTvL5fJJwc4A97cnI9KmszUuJMmMORVctyQpwPahp0npjvJ8qi7Ar7zrCSOzrCZLif3xlKc/U/AUA3bD3Yv2ooU6UHVoBABx6mucwjFw4JWrocY6f/a6Y+cMOEDPsH9K5TdLuLRMaUuK1IghlIkctIK2lEkhR/dIKfLPTfYzaidLav46KNPic5cefT2LNiRrk529xCGOQFoDoG6tSs488YrGTdIC7YtMd1sS+cAhKkFKyC6noCOmg1eduLL8eQq2Mtc5rSpQca3ShSQoK0jCu/HwNQWOeX7ZLm3RtllLBUOWWtGlIAOT65z4fHeoJZN0t7TVP6XxwtQ2tIkSYvYlBWvn939+FbjwTj7HXn/nq/QVoNx4gackph26GlCxpckPvthKGGzgk79Tg7dPLJronDOExH9CcDnk4A2Hsp6VZgyttppq+eWR58EoJN0OqKKKrJQooooAooooAooooAooooAqjbbeYZeW5IW+46rJWvrgdB6Cr1FARyPyHP9B/SuOcZW5bzKJaYSHAI4BfRJDS0eRB2Uk+Gx+VdlWAUKB6EYNcw4osva44BEYSISlIUt5oq9nxGCPUZqPUva4yfRbomlM1MONNSrhLaUppcrCmJaHQAG3M6gOgCstFIJOxPfjfKUlCWJURxLroUnU3GLmClxKtCVD21be2Mg9/TxGUazhLZaamtyIawOa5zCW2EkFZcO2NeUg42x03zmooTMqZBXJ5vKcVrDzqApK4wScp9kdQoqWo+PlpxXzuL5vo6ZJAt3bZ7TLcVuV2ZtlpalykpbbUEjJKBuoDoAOpG+dyew8ObRpHT88+X+6muYcN8PMpuAfS9CkMxl5JSOYpK+oCVjGRnfJGx+JrqliaUi3IXjd5Rc+B6f8ATivWGW7N30iLWtUkNKKKKuOYFFFFAFFFFAFFFFAFFFFAFFFFAeHFIOI7YJLapDTKXTjDjRRq146HHeR4d42rYK8PSvE4LJFxZsZODtHI7nanozbJt/PcQQnW7HOlb6lKUpSnFpGdIwDgYO5A3qlbY16lPNmcw8kjdSFD8FYDmNK0EYzpKlBScdBnJ69TnWZt1anY6+Q6d1ADKFeo238xiq7FjcUczXk6Qfy2c7+pP6Y+Nc94MylsjX6dOOsjt57E3D9ia560NpHZgs6lBIBCSc8oHvSD3dwGK3YYA7h5Vg00hlCW2kBKANgOgqWrsOJYo0uX6zn5cjyS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4" name="AutoShape 6" descr="data:image/jpg;base64,/9j/4AAQSkZJRgABAQAAAQABAAD/2wBDAAkGBwgHBgkIBwgKCgkLDRYPDQwMDRsUFRAWIB0iIiAdHx8kKDQsJCYxJx8fLT0tMTU3Ojo6Iys/RD84QzQ5Ojf/2wBDAQoKCg0MDRoPDxo3JR8lNzc3Nzc3Nzc3Nzc3Nzc3Nzc3Nzc3Nzc3Nzc3Nzc3Nzc3Nzc3Nzc3Nzc3Nzc3Nzc3Nzf/wAARCABOAIwDASIAAhEBAxEB/8QAGwAAAgIDAQAAAAAAAAAAAAAAAAUDBAIGBwH/xABAEAABAwMCAwUFBQYDCQAAAAABAgMEAAUREiEGEzEUQVFhcSIygZGhFRYjM7EkYnPR4fAlNnI1QlJTorLBwvH/xAAZAQEBAQEBAQAAAAAAAAAAAAAABAEFAgP/xAAgEQACAgEFAQEBAAAAAAAAAAAAAQIRAwQSITFBUXGh/9oADAMBAAIRAxEAPwDf+MYLSXmnozWHlhxxxQJ3CQDmtjssvtttYkE5WpOF/wCobH9KqzkJfv0NpYykR3ioeIOkUu4UdMKTNtjy92Vlac+A2P00mt8M9PONH1qaTFaPsoHOe8skJSPmfpTPhuIxHtbDjTelTzaVOHJOo7/zpNcsyLFPuKusp5BR/DSoBPz3ND8p1yBaLVHWW1SW08xY6hPT+fyoZ6bC7eLc04W3JrCVg4I19PXwqnxIxFlWh2SQlxTTZU0sK6E94x1q+m3REwuxpZQGCnGnHXz9fOk82B9mcLvROZzMrABxjZShgUNMeDX1oRKtzuzjC9QHkev9+dNb5JVGtzhZ/Oc/DaH7x2pLcP8AC+K48rOGZQ0r9fd/kaZvHtl+Q2N2oSC4r+IrYD4DNAJuC4bK1yX3UanWHAlCjnbbf1rZZdyhRFaJMpptWPdUrf5VrPDAkm3XUQdIkFwBsqOwO9O4MBm1WtwSVoK1JUp91R94nxJowhkw+1IbDrC0uIV0Uk5BqCTcoMVzlyJTTa/+FSt/lSPgsq+zJfLwTzTp8M6dqq8O3aNBMiPcstSFOqK3Fp97yUev9KULH0+9QosHtLbzburIaCCDrPlXlnu8aZGjJXKZVMW2CttJ3zjfalt1gxo3D85cVSVtuuB1BABCCVJBxVmG43B4YYmoabDiIqSFaR1IAGT60A1lz4kPAlSG2s9ApW5r2LMjzElcV5t0DYlKs4+Fa5YZRajmW7b5siU+dS30thW3cASdh0rFXbHeImJca3SY7SwEPFScagcjJx4DHypQs2ZUllDvJW6lK9BXpJwdIOCfSsGZ8J5GtuWyoZxkODrWqsW1LnFT8R9515tKMrLislwYScE+GT0/dpr907blRPN3Oca+nlQWWVKSeKEpJGUwiQPVY/lSbiaG8i9sORCUqmpLJPmRpP0I+VXG4nDj0kNIIU+pWMc1zVn500em29qS3HddbDyFDlpIJIJGBj4GgF/FDTcfhxTLeyEltCR6KFJZiVxGbJdEJ1NttISrHcRuPnuK2mZaIM53mymS4oDH5igPkDUaodstcN4rQERlgBwLUpaevgc+NLFF2NKalMJeYWFtqGQoH9fA0pvspiRakqZcSptUptGodM6xn1rJHDVq1cxDaylQzp5qtJFWJFlt0pSVPMatKQAkLUlIA8gcUHJV4widotCnU+/HVzAfAd/0qXh1haLYZMgkvyiXXCfTA+g+tXosKPGjmO0j8IndKiVdfWiXAjy2EsPt5bQRhKVFIGOnSgNW4bmpg227StOrluBQSO87ir0PkSLeLtdX0vLIKkpUr2Gj4JT4+u9ME8O2tB9iLgEYxrVg/DNQRrVZrdPaSlP7U4SpoOKKiMeH9aChZwxNbh2ec6pSeYHVFCVHGo6cgU6MSDeoTMmQwgqdbBC07KGfA9etZs2W3MvuPNxk63AQokkjB64B23rFNihISUNGQho9WUPqCD8AaA1iO2tuxXdpKy5GbdSEHuJ1DOPI7H1py2hMrhCPHS4nmOsJS3vgqWN8Dz9mnHY4rcMxuUhMbRgoAwAKSQFcOQHubHkt6xkAqWpWnxAoKo94SuTSoSYLqkofZJASTjIztj++6nT06OzIajqVqedVhKEjJ9T5Ujn/AHanr5j0hpLh6qQopz6jpmpYT/DsJC0xpDKdYwpYWSoj17qwEUT/ADvL/g/+EVs1aslvhhLmtMkBec6ue5n9a2CJKYmtc2I8lxsHTkAnetYQqh/5tnfwEf8ArVyb/teAcb6Xf+0VVeYkw745PbjrkMvtBCg0RqQRjfBIyNqmQHpc9qUuKtpphCwkOY1rUrA2AOwwO+gKcabeJyZZYTFZ7O6pGFZXkge7/Xz6V7Nujj3DKJ3ZmXOYAFoc3SN8Zx3742rK0plRm7iXYMgc15byB7OSD3e91qoIk37qpt3YXu0A6cZTj3tWc56UBfkzJke6QmdbIiyjgEtklJAHs+9393hWD90kRTNkOqacjR1BttKUFKlLPcTnG2RvipLvEenWZKmmltymsONIVjUFD0ON9/nXsu0uPWIw0rHaAQ7rPRTmdR+GfpQFRN7facjKU+iRzFhLrTbC06M94J64+tSOXC7PXKVEiMxklgJI5hJyCfLxqxFm3J1KGl25bToIDjrihoHiRg5PpWEFEhN+myHIjyGXkpSlatOPZ7+vSgIXbrKdmyo7D8Zh9hQS2y6n8443wcjb61PLlOpvcCOuOyNaFEOqGpQONwPAfGqdyiPzo8hiTb1LmFSksSAEgBOdiVZ7vOp5TMpN2t7gjPPIjN6XHE6cEkdQCRmgIrF9oPKnrEtskPqT+IznKu4+9sO7FexrrNdtcmQtbCZDTvL5fJJwc4A97cnI9KmszUuJMmMORVctyQpwPahp0npjvJ8qi7Ar7zrCSOzrCZLif3xlKc/U/AUA3bD3Yv2ooU6UHVoBABx6mucwjFw4JWrocY6f/a6Y+cMOEDPsH9K5TdLuLRMaUuK1IghlIkctIK2lEkhR/dIKfLPTfYzaidLav46KNPic5cefT2LNiRrk529xCGOQFoDoG6tSs488YrGTdIC7YtMd1sS+cAhKkFKyC6noCOmg1eduLL8eQq2Mtc5rSpQca3ShSQoK0jCu/HwNQWOeX7ZLm3RtllLBUOWWtGlIAOT65z4fHeoJZN0t7TVP6XxwtQ2tIkSYvYlBWvn939+FbjwTj7HXn/nq/QVoNx4gackph26GlCxpckPvthKGGzgk79Tg7dPLJronDOExH9CcDnk4A2Hsp6VZgyttppq+eWR58EoJN0OqKKKrJQooooAooooAooooAooooAqjbbeYZeW5IW+46rJWvrgdB6Cr1FARyPyHP9B/SuOcZW5bzKJaYSHAI4BfRJDS0eRB2Uk+Gx+VdlWAUKB6EYNcw4osva44BEYSISlIUt5oq9nxGCPUZqPUva4yfRbomlM1MONNSrhLaUppcrCmJaHQAG3M6gOgCstFIJOxPfjfKUlCWJURxLroUnU3GLmClxKtCVD21be2Mg9/TxGUazhLZaamtyIawOa5zCW2EkFZcO2NeUg42x03zmooTMqZBXJ5vKcVrDzqApK4wScp9kdQoqWo+PlpxXzuL5vo6ZJAt3bZ7TLcVuV2ZtlpalykpbbUEjJKBuoDoAOpG+dyew8ObRpHT88+X+6muYcN8PMpuAfS9CkMxl5JSOYpK+oCVjGRnfJGx+JrqliaUi3IXjd5Rc+B6f8ATivWGW7N30iLWtUkNKKKKuOYFFFFAFFFFAFFFFAFFFFAFFFFAeHFIOI7YJLapDTKXTjDjRRq146HHeR4d42rYK8PSvE4LJFxZsZODtHI7nanozbJt/PcQQnW7HOlb6lKUpSnFpGdIwDgYO5A3qlbY16lPNmcw8kjdSFD8FYDmNK0EYzpKlBScdBnJ69TnWZt1anY6+Q6d1ADKFeo238xiq7FjcUczXk6Qfy2c7+pP6Y+Nc94MylsjX6dOOsjt57E3D9ia560NpHZgs6lBIBCSc8oHvSD3dwGK3YYA7h5Vg00hlCW2kBKANgOgqWrsOJYo0uX6zn5cjyS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6" name="AutoShape 8" descr="data:image/jpg;base64,/9j/4AAQSkZJRgABAQAAAQABAAD/2wBDAAkGBwgHBgkIBwgKCgkLDRYPDQwMDRsUFRAWIB0iIiAdHx8kKDQsJCYxJx8fLT0tMTU3Ojo6Iys/RD84QzQ5Ojf/2wBDAQoKCg0MDRoPDxo3JR8lNzc3Nzc3Nzc3Nzc3Nzc3Nzc3Nzc3Nzc3Nzc3Nzc3Nzc3Nzc3Nzc3Nzc3Nzc3Nzc3Nzf/wAARCABOAIwDASIAAhEBAxEB/8QAGwAAAgIDAQAAAAAAAAAAAAAAAAUDBAIGBwH/xABAEAABAwMCAwUFBQYDCQAAAAABAgMEAAUREiEGEzEUQVFhcSIygZGhFRYjM7EkYnPR4fAlNnI1QlJTorLBwvH/xAAZAQEBAQEBAQAAAAAAAAAAAAAABAEFAgP/xAAgEQACAgEFAQEBAAAAAAAAAAAAAQIRAwQSITFBUXGh/9oADAMBAAIRAxEAPwDf+MYLSXmnozWHlhxxxQJ3CQDmtjssvtttYkE5WpOF/wCobH9KqzkJfv0NpYykR3ioeIOkUu4UdMKTNtjy92Vlac+A2P00mt8M9PONH1qaTFaPsoHOe8skJSPmfpTPhuIxHtbDjTelTzaVOHJOo7/zpNcsyLFPuKusp5BR/DSoBPz3ND8p1yBaLVHWW1SW08xY6hPT+fyoZ6bC7eLc04W3JrCVg4I19PXwqnxIxFlWh2SQlxTTZU0sK6E94x1q+m3REwuxpZQGCnGnHXz9fOk82B9mcLvROZzMrABxjZShgUNMeDX1oRKtzuzjC9QHkev9+dNb5JVGtzhZ/Oc/DaH7x2pLcP8AC+K48rOGZQ0r9fd/kaZvHtl+Q2N2oSC4r+IrYD4DNAJuC4bK1yX3UanWHAlCjnbbf1rZZdyhRFaJMpptWPdUrf5VrPDAkm3XUQdIkFwBsqOwO9O4MBm1WtwSVoK1JUp91R94nxJowhkw+1IbDrC0uIV0Uk5BqCTcoMVzlyJTTa/+FSt/lSPgsq+zJfLwTzTp8M6dqq8O3aNBMiPcstSFOqK3Fp97yUev9KULH0+9QosHtLbzburIaCCDrPlXlnu8aZGjJXKZVMW2CttJ3zjfalt1gxo3D85cVSVtuuB1BABCCVJBxVmG43B4YYmoabDiIqSFaR1IAGT60A1lz4kPAlSG2s9ApW5r2LMjzElcV5t0DYlKs4+Fa5YZRajmW7b5siU+dS30thW3cASdh0rFXbHeImJca3SY7SwEPFScagcjJx4DHypQs2ZUllDvJW6lK9BXpJwdIOCfSsGZ8J5GtuWyoZxkODrWqsW1LnFT8R9515tKMrLislwYScE+GT0/dpr907blRPN3Oca+nlQWWVKSeKEpJGUwiQPVY/lSbiaG8i9sORCUqmpLJPmRpP0I+VXG4nDj0kNIIU+pWMc1zVn500em29qS3HddbDyFDlpIJIJGBj4GgF/FDTcfhxTLeyEltCR6KFJZiVxGbJdEJ1NttISrHcRuPnuK2mZaIM53mymS4oDH5igPkDUaodstcN4rQERlgBwLUpaevgc+NLFF2NKalMJeYWFtqGQoH9fA0pvspiRakqZcSptUptGodM6xn1rJHDVq1cxDaylQzp5qtJFWJFlt0pSVPMatKQAkLUlIA8gcUHJV4widotCnU+/HVzAfAd/0qXh1haLYZMgkvyiXXCfTA+g+tXosKPGjmO0j8IndKiVdfWiXAjy2EsPt5bQRhKVFIGOnSgNW4bmpg227StOrluBQSO87ir0PkSLeLtdX0vLIKkpUr2Gj4JT4+u9ME8O2tB9iLgEYxrVg/DNQRrVZrdPaSlP7U4SpoOKKiMeH9aChZwxNbh2ec6pSeYHVFCVHGo6cgU6MSDeoTMmQwgqdbBC07KGfA9etZs2W3MvuPNxk63AQokkjB64B23rFNihISUNGQho9WUPqCD8AaA1iO2tuxXdpKy5GbdSEHuJ1DOPI7H1py2hMrhCPHS4nmOsJS3vgqWN8Dz9mnHY4rcMxuUhMbRgoAwAKSQFcOQHubHkt6xkAqWpWnxAoKo94SuTSoSYLqkofZJASTjIztj++6nT06OzIajqVqedVhKEjJ9T5Ujn/AHanr5j0hpLh6qQopz6jpmpYT/DsJC0xpDKdYwpYWSoj17qwEUT/ADvL/g/+EVs1aslvhhLmtMkBec6ue5n9a2CJKYmtc2I8lxsHTkAnetYQqh/5tnfwEf8ArVyb/teAcb6Xf+0VVeYkw745PbjrkMvtBCg0RqQRjfBIyNqmQHpc9qUuKtpphCwkOY1rUrA2AOwwO+gKcabeJyZZYTFZ7O6pGFZXkge7/Xz6V7Nujj3DKJ3ZmXOYAFoc3SN8Zx3742rK0plRm7iXYMgc15byB7OSD3e91qoIk37qpt3YXu0A6cZTj3tWc56UBfkzJke6QmdbIiyjgEtklJAHs+9393hWD90kRTNkOqacjR1BttKUFKlLPcTnG2RvipLvEenWZKmmltymsONIVjUFD0ON9/nXsu0uPWIw0rHaAQ7rPRTmdR+GfpQFRN7facjKU+iRzFhLrTbC06M94J64+tSOXC7PXKVEiMxklgJI5hJyCfLxqxFm3J1KGl25bToIDjrihoHiRg5PpWEFEhN+myHIjyGXkpSlatOPZ7+vSgIXbrKdmyo7D8Zh9hQS2y6n8443wcjb61PLlOpvcCOuOyNaFEOqGpQONwPAfGqdyiPzo8hiTb1LmFSksSAEgBOdiVZ7vOp5TMpN2t7gjPPIjN6XHE6cEkdQCRmgIrF9oPKnrEtskPqT+IznKu4+9sO7FexrrNdtcmQtbCZDTvL5fJJwc4A97cnI9KmszUuJMmMORVctyQpwPahp0npjvJ8qi7Ar7zrCSOzrCZLif3xlKc/U/AUA3bD3Yv2ooU6UHVoBABx6mucwjFw4JWrocY6f/a6Y+cMOEDPsH9K5TdLuLRMaUuK1IghlIkctIK2lEkhR/dIKfLPTfYzaidLav46KNPic5cefT2LNiRrk529xCGOQFoDoG6tSs488YrGTdIC7YtMd1sS+cAhKkFKyC6noCOmg1eduLL8eQq2Mtc5rSpQca3ShSQoK0jCu/HwNQWOeX7ZLm3RtllLBUOWWtGlIAOT65z4fHeoJZN0t7TVP6XxwtQ2tIkSYvYlBWvn939+FbjwTj7HXn/nq/QVoNx4gackph26GlCxpckPvthKGGzgk79Tg7dPLJronDOExH9CcDnk4A2Hsp6VZgyttppq+eWR58EoJN0OqKKKrJQooooAooooAooooAooooAqjbbeYZeW5IW+46rJWvrgdB6Cr1FARyPyHP9B/SuOcZW5bzKJaYSHAI4BfRJDS0eRB2Uk+Gx+VdlWAUKB6EYNcw4osva44BEYSISlIUt5oq9nxGCPUZqPUva4yfRbomlM1MONNSrhLaUppcrCmJaHQAG3M6gOgCstFIJOxPfjfKUlCWJURxLroUnU3GLmClxKtCVD21be2Mg9/TxGUazhLZaamtyIawOa5zCW2EkFZcO2NeUg42x03zmooTMqZBXJ5vKcVrDzqApK4wScp9kdQoqWo+PlpxXzuL5vo6ZJAt3bZ7TLcVuV2ZtlpalykpbbUEjJKBuoDoAOpG+dyew8ObRpHT88+X+6muYcN8PMpuAfS9CkMxl5JSOYpK+oCVjGRnfJGx+JrqliaUi3IXjd5Rc+B6f8ATivWGW7N30iLWtUkNKKKKuOYFFFFAFFFFAFFFFAFFFFAFFFFAeHFIOI7YJLapDTKXTjDjRRq146HHeR4d42rYK8PSvE4LJFxZsZODtHI7nanozbJt/PcQQnW7HOlb6lKUpSnFpGdIwDgYO5A3qlbY16lPNmcw8kjdSFD8FYDmNK0EYzpKlBScdBnJ69TnWZt1anY6+Q6d1ADKFeo238xiq7FjcUczXk6Qfy2c7+pP6Y+Nc94MylsjX6dOOsjt57E3D9ia560NpHZgs6lBIBCSc8oHvSD3dwGK3YYA7h5Vg00hlCW2kBKANgOgqWrsOJYo0uX6zn5cjyS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8" name="AutoShape 10" descr="data:image/jpg;base64,/9j/4AAQSkZJRgABAQAAAQABAAD/2wBDAAkGBwgHBgkIBwgKCgkLDRYPDQwMDRsUFRAWIB0iIiAdHx8kKDQsJCYxJx8fLT0tMTU3Ojo6Iys/RD84QzQ5Ojf/2wBDAQoKCg0MDRoPDxo3JR8lNzc3Nzc3Nzc3Nzc3Nzc3Nzc3Nzc3Nzc3Nzc3Nzc3Nzc3Nzc3Nzc3Nzc3Nzc3Nzc3Nzf/wAARCABOAIwDASIAAhEBAxEB/8QAGwAAAgIDAQAAAAAAAAAAAAAAAAUDBAIGBwH/xABAEAABAwMCAwUFBQYDCQAAAAABAgMEAAUREiEGEzEUQVFhcSIygZGhFRYjM7EkYnPR4fAlNnI1QlJTorLBwvH/xAAZAQEBAQEBAQAAAAAAAAAAAAAABAEFAgP/xAAgEQACAgEFAQEBAAAAAAAAAAAAAQIRAwQSITFBUXGh/9oADAMBAAIRAxEAPwDf+MYLSXmnozWHlhxxxQJ3CQDmtjssvtttYkE5WpOF/wCobH9KqzkJfv0NpYykR3ioeIOkUu4UdMKTNtjy92Vlac+A2P00mt8M9PONH1qaTFaPsoHOe8skJSPmfpTPhuIxHtbDjTelTzaVOHJOo7/zpNcsyLFPuKusp5BR/DSoBPz3ND8p1yBaLVHWW1SW08xY6hPT+fyoZ6bC7eLc04W3JrCVg4I19PXwqnxIxFlWh2SQlxTTZU0sK6E94x1q+m3REwuxpZQGCnGnHXz9fOk82B9mcLvROZzMrABxjZShgUNMeDX1oRKtzuzjC9QHkev9+dNb5JVGtzhZ/Oc/DaH7x2pLcP8AC+K48rOGZQ0r9fd/kaZvHtl+Q2N2oSC4r+IrYD4DNAJuC4bK1yX3UanWHAlCjnbbf1rZZdyhRFaJMpptWPdUrf5VrPDAkm3XUQdIkFwBsqOwO9O4MBm1WtwSVoK1JUp91R94nxJowhkw+1IbDrC0uIV0Uk5BqCTcoMVzlyJTTa/+FSt/lSPgsq+zJfLwTzTp8M6dqq8O3aNBMiPcstSFOqK3Fp97yUev9KULH0+9QosHtLbzburIaCCDrPlXlnu8aZGjJXKZVMW2CttJ3zjfalt1gxo3D85cVSVtuuB1BABCCVJBxVmG43B4YYmoabDiIqSFaR1IAGT60A1lz4kPAlSG2s9ApW5r2LMjzElcV5t0DYlKs4+Fa5YZRajmW7b5siU+dS30thW3cASdh0rFXbHeImJca3SY7SwEPFScagcjJx4DHypQs2ZUllDvJW6lK9BXpJwdIOCfSsGZ8J5GtuWyoZxkODrWqsW1LnFT8R9515tKMrLislwYScE+GT0/dpr907blRPN3Oca+nlQWWVKSeKEpJGUwiQPVY/lSbiaG8i9sORCUqmpLJPmRpP0I+VXG4nDj0kNIIU+pWMc1zVn500em29qS3HddbDyFDlpIJIJGBj4GgF/FDTcfhxTLeyEltCR6KFJZiVxGbJdEJ1NttISrHcRuPnuK2mZaIM53mymS4oDH5igPkDUaodstcN4rQERlgBwLUpaevgc+NLFF2NKalMJeYWFtqGQoH9fA0pvspiRakqZcSptUptGodM6xn1rJHDVq1cxDaylQzp5qtJFWJFlt0pSVPMatKQAkLUlIA8gcUHJV4widotCnU+/HVzAfAd/0qXh1haLYZMgkvyiXXCfTA+g+tXosKPGjmO0j8IndKiVdfWiXAjy2EsPt5bQRhKVFIGOnSgNW4bmpg227StOrluBQSO87ir0PkSLeLtdX0vLIKkpUr2Gj4JT4+u9ME8O2tB9iLgEYxrVg/DNQRrVZrdPaSlP7U4SpoOKKiMeH9aChZwxNbh2ec6pSeYHVFCVHGo6cgU6MSDeoTMmQwgqdbBC07KGfA9etZs2W3MvuPNxk63AQokkjB64B23rFNihISUNGQho9WUPqCD8AaA1iO2tuxXdpKy5GbdSEHuJ1DOPI7H1py2hMrhCPHS4nmOsJS3vgqWN8Dz9mnHY4rcMxuUhMbRgoAwAKSQFcOQHubHkt6xkAqWpWnxAoKo94SuTSoSYLqkofZJASTjIztj++6nT06OzIajqVqedVhKEjJ9T5Ujn/AHanr5j0hpLh6qQopz6jpmpYT/DsJC0xpDKdYwpYWSoj17qwEUT/ADvL/g/+EVs1aslvhhLmtMkBec6ue5n9a2CJKYmtc2I8lxsHTkAnetYQqh/5tnfwEf8ArVyb/teAcb6Xf+0VVeYkw745PbjrkMvtBCg0RqQRjfBIyNqmQHpc9qUuKtpphCwkOY1rUrA2AOwwO+gKcabeJyZZYTFZ7O6pGFZXkge7/Xz6V7Nujj3DKJ3ZmXOYAFoc3SN8Zx3742rK0plRm7iXYMgc15byB7OSD3e91qoIk37qpt3YXu0A6cZTj3tWc56UBfkzJke6QmdbIiyjgEtklJAHs+9393hWD90kRTNkOqacjR1BttKUFKlLPcTnG2RvipLvEenWZKmmltymsONIVjUFD0ON9/nXsu0uPWIw0rHaAQ7rPRTmdR+GfpQFRN7facjKU+iRzFhLrTbC06M94J64+tSOXC7PXKVEiMxklgJI5hJyCfLxqxFm3J1KGl25bToIDjrihoHiRg5PpWEFEhN+myHIjyGXkpSlatOPZ7+vSgIXbrKdmyo7D8Zh9hQS2y6n8443wcjb61PLlOpvcCOuOyNaFEOqGpQONwPAfGqdyiPzo8hiTb1LmFSksSAEgBOdiVZ7vOp5TMpN2t7gjPPIjN6XHE6cEkdQCRmgIrF9oPKnrEtskPqT+IznKu4+9sO7FexrrNdtcmQtbCZDTvL5fJJwc4A97cnI9KmszUuJMmMORVctyQpwPahp0npjvJ8qi7Ar7zrCSOzrCZLif3xlKc/U/AUA3bD3Yv2ooU6UHVoBABx6mucwjFw4JWrocY6f/a6Y+cMOEDPsH9K5TdLuLRMaUuK1IghlIkctIK2lEkhR/dIKfLPTfYzaidLav46KNPic5cefT2LNiRrk529xCGOQFoDoG6tSs488YrGTdIC7YtMd1sS+cAhKkFKyC6noCOmg1eduLL8eQq2Mtc5rSpQca3ShSQoK0jCu/HwNQWOeX7ZLm3RtllLBUOWWtGlIAOT65z4fHeoJZN0t7TVP6XxwtQ2tIkSYvYlBWvn939+FbjwTj7HXn/nq/QVoNx4gackph26GlCxpckPvthKGGzgk79Tg7dPLJronDOExH9CcDnk4A2Hsp6VZgyttppq+eWR58EoJN0OqKKKrJQooooAooooAooooAooooAqjbbeYZeW5IW+46rJWvrgdB6Cr1FARyPyHP9B/SuOcZW5bzKJaYSHAI4BfRJDS0eRB2Uk+Gx+VdlWAUKB6EYNcw4osva44BEYSISlIUt5oq9nxGCPUZqPUva4yfRbomlM1MONNSrhLaUppcrCmJaHQAG3M6gOgCstFIJOxPfjfKUlCWJURxLroUnU3GLmClxKtCVD21be2Mg9/TxGUazhLZaamtyIawOa5zCW2EkFZcO2NeUg42x03zmooTMqZBXJ5vKcVrDzqApK4wScp9kdQoqWo+PlpxXzuL5vo6ZJAt3bZ7TLcVuV2ZtlpalykpbbUEjJKBuoDoAOpG+dyew8ObRpHT88+X+6muYcN8PMpuAfS9CkMxl5JSOYpK+oCVjGRnfJGx+JrqliaUi3IXjd5Rc+B6f8ATivWGW7N30iLWtUkNKKKKuOYFFFFAFFFFAFFFFAFFFFAFFFFAeHFIOI7YJLapDTKXTjDjRRq146HHeR4d42rYK8PSvE4LJFxZsZODtHI7nanozbJt/PcQQnW7HOlb6lKUpSnFpGdIwDgYO5A3qlbY16lPNmcw8kjdSFD8FYDmNK0EYzpKlBScdBnJ69TnWZt1anY6+Q6d1ADKFeo238xiq7FjcUczXk6Qfy2c7+pP6Y+Nc94MylsjX6dOOsjt57E3D9ia560NpHZgs6lBIBCSc8oHvSD3dwGK3YYA7h5Vg00hlCW2kBKANgOgqWrsOJYo0uX6zn5cjyStn//2Q=="/>
          <p:cNvSpPr>
            <a:spLocks noChangeAspect="1" noChangeArrowheads="1"/>
          </p:cNvSpPr>
          <p:nvPr/>
        </p:nvSpPr>
        <p:spPr bwMode="auto">
          <a:xfrm>
            <a:off x="0" y="0"/>
            <a:ext cx="6288086" cy="628810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40" name="AutoShape 12" descr="data:image/jpg;base64,/9j/4AAQSkZJRgABAQAAAQABAAD/2wBDAAkGBwgHBgkIBwgKCgkLDRYPDQwMDRsUFRAWIB0iIiAdHx8kKDQsJCYxJx8fLT0tMTU3Ojo6Iys/RD84QzQ5Ojf/2wBDAQoKCg0MDRoPDxo3JR8lNzc3Nzc3Nzc3Nzc3Nzc3Nzc3Nzc3Nzc3Nzc3Nzc3Nzc3Nzc3Nzc3Nzc3Nzc3Nzc3Nzf/wAARCABOAIwDASIAAhEBAxEB/8QAGwAAAgIDAQAAAAAAAAAAAAAAAAUDBAIGBwH/xABAEAABAwMCAwUFBQYDCQAAAAABAgMEAAUREiEGEzEUQVFhcSIygZGhFRYjM7EkYnPR4fAlNnI1QlJTorLBwvH/xAAZAQEBAQEBAQAAAAAAAAAAAAAABAEFAgP/xAAgEQACAgEFAQEBAAAAAAAAAAAAAQIRAwQSITFBUXGh/9oADAMBAAIRAxEAPwDf+MYLSXmnozWHlhxxxQJ3CQDmtjssvtttYkE5WpOF/wCobH9KqzkJfv0NpYykR3ioeIOkUu4UdMKTNtjy92Vlac+A2P00mt8M9PONH1qaTFaPsoHOe8skJSPmfpTPhuIxHtbDjTelTzaVOHJOo7/zpNcsyLFPuKusp5BR/DSoBPz3ND8p1yBaLVHWW1SW08xY6hPT+fyoZ6bC7eLc04W3JrCVg4I19PXwqnxIxFlWh2SQlxTTZU0sK6E94x1q+m3REwuxpZQGCnGnHXz9fOk82B9mcLvROZzMrABxjZShgUNMeDX1oRKtzuzjC9QHkev9+dNb5JVGtzhZ/Oc/DaH7x2pLcP8AC+K48rOGZQ0r9fd/kaZvHtl+Q2N2oSC4r+IrYD4DNAJuC4bK1yX3UanWHAlCjnbbf1rZZdyhRFaJMpptWPdUrf5VrPDAkm3XUQdIkFwBsqOwO9O4MBm1WtwSVoK1JUp91R94nxJowhkw+1IbDrC0uIV0Uk5BqCTcoMVzlyJTTa/+FSt/lSPgsq+zJfLwTzTp8M6dqq8O3aNBMiPcstSFOqK3Fp97yUev9KULH0+9QosHtLbzburIaCCDrPlXlnu8aZGjJXKZVMW2CttJ3zjfalt1gxo3D85cVSVtuuB1BABCCVJBxVmG43B4YYmoabDiIqSFaR1IAGT60A1lz4kPAlSG2s9ApW5r2LMjzElcV5t0DYlKs4+Fa5YZRajmW7b5siU+dS30thW3cASdh0rFXbHeImJca3SY7SwEPFScagcjJx4DHypQs2ZUllDvJW6lK9BXpJwdIOCfSsGZ8J5GtuWyoZxkODrWqsW1LnFT8R9515tKMrLislwYScE+GT0/dpr907blRPN3Oca+nlQWWVKSeKEpJGUwiQPVY/lSbiaG8i9sORCUqmpLJPmRpP0I+VXG4nDj0kNIIU+pWMc1zVn500em29qS3HddbDyFDlpIJIJGBj4GgF/FDTcfhxTLeyEltCR6KFJZiVxGbJdEJ1NttISrHcRuPnuK2mZaIM53mymS4oDH5igPkDUaodstcN4rQERlgBwLUpaevgc+NLFF2NKalMJeYWFtqGQoH9fA0pvspiRakqZcSptUptGodM6xn1rJHDVq1cxDaylQzp5qtJFWJFlt0pSVPMatKQAkLUlIA8gcUHJV4widotCnU+/HVzAfAd/0qXh1haLYZMgkvyiXXCfTA+g+tXosKPGjmO0j8IndKiVdfWiXAjy2EsPt5bQRhKVFIGOnSgNW4bmpg227StOrluBQSO87ir0PkSLeLtdX0vLIKkpUr2Gj4JT4+u9ME8O2tB9iLgEYxrVg/DNQRrVZrdPaSlP7U4SpoOKKiMeH9aChZwxNbh2ec6pSeYHVFCVHGo6cgU6MSDeoTMmQwgqdbBC07KGfA9etZs2W3MvuPNxk63AQokkjB64B23rFNihISUNGQho9WUPqCD8AaA1iO2tuxXdpKy5GbdSEHuJ1DOPI7H1py2hMrhCPHS4nmOsJS3vgqWN8Dz9mnHY4rcMxuUhMbRgoAwAKSQFcOQHubHkt6xkAqWpWnxAoKo94SuTSoSYLqkofZJASTjIztj++6nT06OzIajqVqedVhKEjJ9T5Ujn/AHanr5j0hpLh6qQopz6jpmpYT/DsJC0xpDKdYwpYWSoj17qwEUT/ADvL/g/+EVs1aslvhhLmtMkBec6ue5n9a2CJKYmtc2I8lxsHTkAnetYQqh/5tnfwEf8ArVyb/teAcb6Xf+0VVeYkw745PbjrkMvtBCg0RqQRjfBIyNqmQHpc9qUuKtpphCwkOY1rUrA2AOwwO+gKcabeJyZZYTFZ7O6pGFZXkge7/Xz6V7Nujj3DKJ3ZmXOYAFoc3SN8Zx3742rK0plRm7iXYMgc15byB7OSD3e91qoIk37qpt3YXu0A6cZTj3tWc56UBfkzJke6QmdbIiyjgEtklJAHs+9393hWD90kRTNkOqacjR1BttKUFKlLPcTnG2RvipLvEenWZKmmltymsONIVjUFD0ON9/nXsu0uPWIw0rHaAQ7rPRTmdR+GfpQFRN7facjKU+iRzFhLrTbC06M94J64+tSOXC7PXKVEiMxklgJI5hJyCfLxqxFm3J1KGl25bToIDjrihoHiRg5PpWEFEhN+myHIjyGXkpSlatOPZ7+vSgIXbrKdmyo7D8Zh9hQS2y6n8443wcjb61PLlOpvcCOuOyNaFEOqGpQONwPAfGqdyiPzo8hiTb1LmFSksSAEgBOdiVZ7vOp5TMpN2t7gjPPIjN6XHE6cEkdQCRmgIrF9oPKnrEtskPqT+IznKu4+9sO7FexrrNdtcmQtbCZDTvL5fJJwc4A97cnI9KmszUuJMmMORVctyQpwPahp0npjvJ8qi7Ar7zrCSOzrCZLif3xlKc/U/AUA3bD3Yv2ooU6UHVoBABx6mucwjFw4JWrocY6f/a6Y+cMOEDPsH9K5TdLuLRMaUuK1IghlIkctIK2lEkhR/dIKfLPTfYzaidLav46KNPic5cefT2LNiRrk529xCGOQFoDoG6tSs488YrGTdIC7YtMd1sS+cAhKkFKyC6noCOmg1eduLL8eQq2Mtc5rSpQca3ShSQoK0jCu/HwNQWOeX7ZLm3RtllLBUOWWtGlIAOT65z4fHeoJZN0t7TVP6XxwtQ2tIkSYvYlBWvn939+FbjwTj7HXn/nq/QVoNx4gackph26GlCxpckPvthKGGzgk79Tg7dPLJronDOExH9CcDnk4A2Hsp6VZgyttppq+eWR58EoJN0OqKKKrJQooooAooooAooooAooooAqjbbeYZeW5IW+46rJWvrgdB6Cr1FARyPyHP9B/SuOcZW5bzKJaYSHAI4BfRJDS0eRB2Uk+Gx+VdlWAUKB6EYNcw4osva44BEYSISlIUt5oq9nxGCPUZqPUva4yfRbomlM1MONNSrhLaUppcrCmJaHQAG3M6gOgCstFIJOxPfjfKUlCWJURxLroUnU3GLmClxKtCVD21be2Mg9/TxGUazhLZaamtyIawOa5zCW2EkFZcO2NeUg42x03zmooTMqZBXJ5vKcVrDzqApK4wScp9kdQoqWo+PlpxXzuL5vo6ZJAt3bZ7TLcVuV2ZtlpalykpbbUEjJKBuoDoAOpG+dyew8ObRpHT88+X+6muYcN8PMpuAfS9CkMxl5JSOYpK+oCVjGRnfJGx+JrqliaUi3IXjd5Rc+B6f8ATivWGW7N30iLWtUkNKKKKuOYFFFFAFFFFAFFFFAFFFFAFFFFAeHFIOI7YJLapDTKXTjDjRRq146HHeR4d42rYK8PSvE4LJFxZsZODtHI7nanozbJt/PcQQnW7HOlb6lKUpSnFpGdIwDgYO5A3qlbY16lPNmcw8kjdSFD8FYDmNK0EYzpKlBScdBnJ69TnWZt1anY6+Q6d1ADKFeo238xiq7FjcUczXk6Qfy2c7+pP6Y+Nc94MylsjX6dOOsjt57E3D9ia560NpHZgs6lBIBCSc8oHvSD3dwGK3YYA7h5Vg00hlCW2kBKANgOgqWrsOJYo0uX6zn5cjyS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42" name="AutoShape 14" descr="data:image/jpg;base64,/9j/4AAQSkZJRgABAQAAAQABAAD/2wBDAAkGBwgHBgkIBwgKCgkLDRYPDQwMDRsUFRAWIB0iIiAdHx8kKDQsJCYxJx8fLT0tMTU3Ojo6Iys/RD84QzQ5Ojf/2wBDAQoKCg0MDRoPDxo3JR8lNzc3Nzc3Nzc3Nzc3Nzc3Nzc3Nzc3Nzc3Nzc3Nzc3Nzc3Nzc3Nzc3Nzc3Nzc3Nzc3Nzf/wAARCABOAIwDASIAAhEBAxEB/8QAGwAAAgIDAQAAAAAAAAAAAAAAAAUDBAIGBwH/xABAEAABAwMCAwUFBQYDCQAAAAABAgMEAAUREiEGEzEUQVFhcSIygZGhFRYjM7EkYnPR4fAlNnI1QlJTorLBwvH/xAAZAQEBAQEBAQAAAAAAAAAAAAAABAEFAgP/xAAgEQACAgEFAQEBAAAAAAAAAAAAAQIRAwQSITFBUXGh/9oADAMBAAIRAxEAPwDf+MYLSXmnozWHlhxxxQJ3CQDmtjssvtttYkE5WpOF/wCobH9KqzkJfv0NpYykR3ioeIOkUu4UdMKTNtjy92Vlac+A2P00mt8M9PONH1qaTFaPsoHOe8skJSPmfpTPhuIxHtbDjTelTzaVOHJOo7/zpNcsyLFPuKusp5BR/DSoBPz3ND8p1yBaLVHWW1SW08xY6hPT+fyoZ6bC7eLc04W3JrCVg4I19PXwqnxIxFlWh2SQlxTTZU0sK6E94x1q+m3REwuxpZQGCnGnHXz9fOk82B9mcLvROZzMrABxjZShgUNMeDX1oRKtzuzjC9QHkev9+dNb5JVGtzhZ/Oc/DaH7x2pLcP8AC+K48rOGZQ0r9fd/kaZvHtl+Q2N2oSC4r+IrYD4DNAJuC4bK1yX3UanWHAlCjnbbf1rZZdyhRFaJMpptWPdUrf5VrPDAkm3XUQdIkFwBsqOwO9O4MBm1WtwSVoK1JUp91R94nxJowhkw+1IbDrC0uIV0Uk5BqCTcoMVzlyJTTa/+FSt/lSPgsq+zJfLwTzTp8M6dqq8O3aNBMiPcstSFOqK3Fp97yUev9KULH0+9QosHtLbzburIaCCDrPlXlnu8aZGjJXKZVMW2CttJ3zjfalt1gxo3D85cVSVtuuB1BABCCVJBxVmG43B4YYmoabDiIqSFaR1IAGT60A1lz4kPAlSG2s9ApW5r2LMjzElcV5t0DYlKs4+Fa5YZRajmW7b5siU+dS30thW3cASdh0rFXbHeImJca3SY7SwEPFScagcjJx4DHypQs2ZUllDvJW6lK9BXpJwdIOCfSsGZ8J5GtuWyoZxkODrWqsW1LnFT8R9515tKMrLislwYScE+GT0/dpr907blRPN3Oca+nlQWWVKSeKEpJGUwiQPVY/lSbiaG8i9sORCUqmpLJPmRpP0I+VXG4nDj0kNIIU+pWMc1zVn500em29qS3HddbDyFDlpIJIJGBj4GgF/FDTcfhxTLeyEltCR6KFJZiVxGbJdEJ1NttISrHcRuPnuK2mZaIM53mymS4oDH5igPkDUaodstcN4rQERlgBwLUpaevgc+NLFF2NKalMJeYWFtqGQoH9fA0pvspiRakqZcSptUptGodM6xn1rJHDVq1cxDaylQzp5qtJFWJFlt0pSVPMatKQAkLUlIA8gcUHJV4widotCnU+/HVzAfAd/0qXh1haLYZMgkvyiXXCfTA+g+tXosKPGjmO0j8IndKiVdfWiXAjy2EsPt5bQRhKVFIGOnSgNW4bmpg227StOrluBQSO87ir0PkSLeLtdX0vLIKkpUr2Gj4JT4+u9ME8O2tB9iLgEYxrVg/DNQRrVZrdPaSlP7U4SpoOKKiMeH9aChZwxNbh2ec6pSeYHVFCVHGo6cgU6MSDeoTMmQwgqdbBC07KGfA9etZs2W3MvuPNxk63AQokkjB64B23rFNihISUNGQho9WUPqCD8AaA1iO2tuxXdpKy5GbdSEHuJ1DOPI7H1py2hMrhCPHS4nmOsJS3vgqWN8Dz9mnHY4rcMxuUhMbRgoAwAKSQFcOQHubHkt6xkAqWpWnxAoKo94SuTSoSYLqkofZJASTjIztj++6nT06OzIajqVqedVhKEjJ9T5Ujn/AHanr5j0hpLh6qQopz6jpmpYT/DsJC0xpDKdYwpYWSoj17qwEUT/ADvL/g/+EVs1aslvhhLmtMkBec6ue5n9a2CJKYmtc2I8lxsHTkAnetYQqh/5tnfwEf8ArVyb/teAcb6Xf+0VVeYkw745PbjrkMvtBCg0RqQRjfBIyNqmQHpc9qUuKtpphCwkOY1rUrA2AOwwO+gKcabeJyZZYTFZ7O6pGFZXkge7/Xz6V7Nujj3DKJ3ZmXOYAFoc3SN8Zx3742rK0plRm7iXYMgc15byB7OSD3e91qoIk37qpt3YXu0A6cZTj3tWc56UBfkzJke6QmdbIiyjgEtklJAHs+9393hWD90kRTNkOqacjR1BttKUFKlLPcTnG2RvipLvEenWZKmmltymsONIVjUFD0ON9/nXsu0uPWIw0rHaAQ7rPRTmdR+GfpQFRN7facjKU+iRzFhLrTbC06M94J64+tSOXC7PXKVEiMxklgJI5hJyCfLxqxFm3J1KGl25bToIDjrihoHiRg5PpWEFEhN+myHIjyGXkpSlatOPZ7+vSgIXbrKdmyo7D8Zh9hQS2y6n8443wcjb61PLlOpvcCOuOyNaFEOqGpQONwPAfGqdyiPzo8hiTb1LmFSksSAEgBOdiVZ7vOp5TMpN2t7gjPPIjN6XHE6cEkdQCRmgIrF9oPKnrEtskPqT+IznKu4+9sO7FexrrNdtcmQtbCZDTvL5fJJwc4A97cnI9KmszUuJMmMORVctyQpwPahp0npjvJ8qi7Ar7zrCSOzrCZLif3xlKc/U/AUA3bD3Yv2ooU6UHVoBABx6mucwjFw4JWrocY6f/a6Y+cMOEDPsH9K5TdLuLRMaUuK1IghlIkctIK2lEkhR/dIKfLPTfYzaidLav46KNPic5cefT2LNiRrk529xCGOQFoDoG6tSs488YrGTdIC7YtMd1sS+cAhKkFKyC6noCOmg1eduLL8eQq2Mtc5rSpQca3ShSQoK0jCu/HwNQWOeX7ZLm3RtllLBUOWWtGlIAOT65z4fHeoJZN0t7TVP6XxwtQ2tIkSYvYlBWvn939+FbjwTj7HXn/nq/QVoNx4gackph26GlCxpckPvthKGGzgk79Tg7dPLJronDOExH9CcDnk4A2Hsp6VZgyttppq+eWR58EoJN0OqKKKrJQooooAooooAooooAooooAqjbbeYZeW5IW+46rJWvrgdB6Cr1FARyPyHP9B/SuOcZW5bzKJaYSHAI4BfRJDS0eRB2Uk+Gx+VdlWAUKB6EYNcw4osva44BEYSISlIUt5oq9nxGCPUZqPUva4yfRbomlM1MONNSrhLaUppcrCmJaHQAG3M6gOgCstFIJOxPfjfKUlCWJURxLroUnU3GLmClxKtCVD21be2Mg9/TxGUazhLZaamtyIawOa5zCW2EkFZcO2NeUg42x03zmooTMqZBXJ5vKcVrDzqApK4wScp9kdQoqWo+PlpxXzuL5vo6ZJAt3bZ7TLcVuV2ZtlpalykpbbUEjJKBuoDoAOpG+dyew8ObRpHT88+X+6muYcN8PMpuAfS9CkMxl5JSOYpK+oCVjGRnfJGx+JrqliaUi3IXjd5Rc+B6f8ATivWGW7N30iLWtUkNKKKKuOYFFFFAFFFFAFFFFAFFFFAFFFFAeHFIOI7YJLapDTKXTjDjRRq146HHeR4d42rYK8PSvE4LJFxZsZODtHI7nanozbJt/PcQQnW7HOlb6lKUpSnFpGdIwDgYO5A3qlbY16lPNmcw8kjdSFD8FYDmNK0EYzpKlBScdBnJ69TnWZt1anY6+Q6d1ADKFeo238xiq7FjcUczXk6Qfy2c7+pP6Y+Nc94MylsjX6dOOsjt57E3D9ia560NpHZgs6lBIBCSc8oHvSD3dwGK3YYA7h5Vg00hlCW2kBKANgOgqWrsOJYo0uX6zn5cjyS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2546" name="Picture 18" descr="http://t0.gstatic.com/images?q=tbn:kdzEZOQIK46bPM:http://upload.wikimedia.org/wikipedia/de/thumb/6/6f/Uni_mcmaster_logo.svg/463px-Uni_mcmaster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376" y="214291"/>
            <a:ext cx="825505" cy="107157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548" name="Picture 20" descr="http://t0.gstatic.com/images?q=tbn:kdzEZOQIK46bPM:http://upload.wikimedia.org/wikipedia/de/thumb/6/6f/Uni_mcmaster_logo.svg/463px-Uni_mcmaster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25505" cy="107157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8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14348" y="2743200"/>
            <a:ext cx="7572428" cy="369331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Presented by:</a:t>
            </a:r>
          </a:p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Yaseen Ali, Suraj Bhardwaj, </a:t>
            </a:r>
            <a:r>
              <a:rPr lang="en-C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Rohan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Shah</a:t>
            </a:r>
          </a:p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Mechatronics Engineering</a:t>
            </a:r>
          </a:p>
          <a:p>
            <a:pPr algn="ctr"/>
            <a:endParaRPr lang="en-C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Group 302</a:t>
            </a:r>
          </a:p>
          <a:p>
            <a:pPr algn="ctr"/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Instructor: Dr. K. Sartipi</a:t>
            </a:r>
          </a:p>
          <a:p>
            <a:pPr algn="ctr"/>
            <a:endParaRPr lang="en-C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Course: SFWR ENG 3K04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Visio" r:id="rId3" imgW="7489718" imgH="9574719" progId="Visio.Drawing.11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Requirements Analysis and Specifications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After precise costs and benefits of the software have been defined.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Requirements are in end user terms.</a:t>
            </a:r>
          </a:p>
          <a:p>
            <a:r>
              <a:rPr lang="en-US" dirty="0" smtClean="0"/>
              <a:t>Helps to make user manuals and system test plans.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Requirements and Specifications(ABM)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15 min interview with TA posing as </a:t>
            </a:r>
            <a:r>
              <a:rPr lang="en-US" dirty="0" err="1" smtClean="0"/>
              <a:t>MacBank</a:t>
            </a:r>
            <a:r>
              <a:rPr lang="en-US" dirty="0" smtClean="0"/>
              <a:t> representative.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RFP provided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Included basic banking requirements.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Staff requirements.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21537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Arial Rounded MT Bold" pitchFamily="34" charset="0"/>
              </a:rPr>
              <a:t>SRS Benefits</a:t>
            </a:r>
            <a:endParaRPr lang="en-CA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8215370" cy="50783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SRS is the initial step in the software life cycle.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SRS should contain everything there is to know about the system.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Focuses on the “what” not the “how”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It allows easy communication between individuals.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CA" sz="2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CA" sz="2400" dirty="0"/>
          </a:p>
        </p:txBody>
      </p:sp>
      <p:pic>
        <p:nvPicPr>
          <p:cNvPr id="12290" name="Picture 2" descr="Online Requirements Management Softw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714884"/>
            <a:ext cx="314327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latin typeface="Arial Rounded MT Bold" pitchFamily="34" charset="0"/>
              </a:rPr>
              <a:t>SRS and Quality</a:t>
            </a:r>
            <a:endParaRPr lang="en-CA" dirty="0">
              <a:latin typeface="Arial Rounded MT Bold" pitchFamily="34" charset="0"/>
            </a:endParaRPr>
          </a:p>
        </p:txBody>
      </p:sp>
      <p:pic>
        <p:nvPicPr>
          <p:cNvPr id="1026" name="Picture 2" descr="http://www.mideastsolutions.com/images/software_meth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3038481" cy="30384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rot="10800000">
            <a:off x="3643306" y="364331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9190" y="3857628"/>
            <a:ext cx="3929090" cy="255454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CA" sz="2000" dirty="0" smtClean="0">
                <a:latin typeface="Arial Rounded MT Bold" pitchFamily="34" charset="0"/>
              </a:rPr>
              <a:t>The Software Requirement Specification is an important step in providing a high quality software solution.</a:t>
            </a:r>
            <a:endParaRPr lang="en-CA" sz="20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6248" y="1928802"/>
            <a:ext cx="4572000" cy="92333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CA" dirty="0"/>
              <a:t>"The hardest single part of building a software</a:t>
            </a:r>
          </a:p>
          <a:p>
            <a:r>
              <a:rPr lang="en-CA" dirty="0"/>
              <a:t>system is deciding precisely what to</a:t>
            </a:r>
          </a:p>
          <a:p>
            <a:r>
              <a:rPr lang="en-CA" dirty="0"/>
              <a:t>build" (Frederick Brooks)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dirty="0" smtClean="0">
                <a:latin typeface="Arial Rounded MT Bold" pitchFamily="34" charset="0"/>
              </a:rPr>
              <a:t>Features of SRS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Complete document specifying the goals of the system.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Clearly defined what qualities the application must exhibit.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Identified all stakeholders and defined the operating environment.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Did NOT include how the solution was to be implemented.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latin typeface="Arial Rounded MT Bold" pitchFamily="34" charset="0"/>
              </a:rPr>
              <a:t>SRS Environment</a:t>
            </a:r>
            <a:endParaRPr lang="en-CA" dirty="0">
              <a:latin typeface="Arial Rounded MT Bold" pitchFamily="34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4277001" y="1857364"/>
          <a:ext cx="4866999" cy="3600285"/>
        </p:xfrm>
        <a:graphic>
          <a:graphicData uri="http://schemas.openxmlformats.org/presentationml/2006/ole">
            <p:oleObj spid="_x0000_s18433" name="Visio" r:id="rId3" imgW="6291288" imgH="421667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2428868"/>
            <a:ext cx="4000528" cy="295465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From the RFP :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Able to understand the operating environment.</a:t>
            </a: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ranslated requirements to Specifications document (SRS)</a:t>
            </a:r>
          </a:p>
          <a:p>
            <a:endParaRPr lang="en-CA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14546" y="1643050"/>
          <a:ext cx="6705600" cy="4667248"/>
        </p:xfrm>
        <a:graphic>
          <a:graphicData uri="http://schemas.openxmlformats.org/presentationml/2006/ole">
            <p:oleObj spid="_x0000_s19458" name="Visio" r:id="rId3" imgW="5662806" imgH="3288219" progId="Visio.Drawing.11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428604"/>
            <a:ext cx="800105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latin typeface="Arial Rounded MT Bold" pitchFamily="34" charset="0"/>
              </a:rPr>
              <a:t>USE Case Diagram</a:t>
            </a:r>
            <a:endParaRPr lang="en-CA" sz="44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2000264" cy="147732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Use Case diagram  was used to specify the actors and actions in the system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Design and Specification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2 Sub-phases: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Architectural or High Level Design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Detailed or Low Level Design</a:t>
            </a:r>
          </a:p>
          <a:p>
            <a:pPr marL="406400" lvl="1" indent="-4064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High Level</a:t>
            </a:r>
            <a:r>
              <a:rPr lang="en-US" dirty="0" smtClean="0"/>
              <a:t>: </a:t>
            </a:r>
            <a:r>
              <a:rPr lang="en-US" sz="2400" dirty="0" smtClean="0"/>
              <a:t>deals with overall module structure and organization</a:t>
            </a:r>
            <a:endParaRPr lang="en-US" dirty="0" smtClean="0"/>
          </a:p>
          <a:p>
            <a:pPr marL="406400" lvl="1" indent="-4064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Low Level</a:t>
            </a:r>
            <a:r>
              <a:rPr lang="en-US" dirty="0" smtClean="0"/>
              <a:t>:  </a:t>
            </a:r>
            <a:r>
              <a:rPr lang="en-US" sz="2400" dirty="0" smtClean="0"/>
              <a:t>high level is then refined by </a:t>
            </a:r>
            <a:endParaRPr lang="en-US" dirty="0" smtClean="0"/>
          </a:p>
          <a:p>
            <a:pPr marL="806450" lvl="2" indent="-406400">
              <a:spcAft>
                <a:spcPts val="600"/>
              </a:spcAft>
            </a:pPr>
            <a:r>
              <a:rPr lang="en-US" dirty="0" smtClean="0"/>
              <a:t>Designing each module in detail.</a:t>
            </a:r>
          </a:p>
          <a:p>
            <a:pPr marL="806450" lvl="2" indent="-406400">
              <a:spcAft>
                <a:spcPts val="600"/>
              </a:spcAft>
            </a:pPr>
            <a:r>
              <a:rPr lang="en-US" dirty="0" smtClean="0"/>
              <a:t>Solving individual problems</a:t>
            </a:r>
          </a:p>
          <a:p>
            <a:pPr marL="406400" lvl="1" indent="-4064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Group 302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Design and Specification (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ABM) 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mtClean="0"/>
              <a:t>High Level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Component Diagrams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State Diagram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Low Level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Detailed Modules: Functions performed by each module.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Individual State Diagrams for each module.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Outline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Overview</a:t>
            </a:r>
            <a:endParaRPr lang="en-CA" sz="2800" dirty="0" smtClean="0"/>
          </a:p>
          <a:p>
            <a:r>
              <a:rPr lang="en-CA" dirty="0" smtClean="0"/>
              <a:t>SRS</a:t>
            </a:r>
            <a:endParaRPr lang="en-CA" sz="2800" dirty="0" smtClean="0"/>
          </a:p>
          <a:p>
            <a:r>
              <a:rPr lang="en-CA" dirty="0" smtClean="0"/>
              <a:t>SRS to High-Level SDS</a:t>
            </a:r>
            <a:endParaRPr lang="en-CA" sz="2800" dirty="0" smtClean="0"/>
          </a:p>
          <a:p>
            <a:r>
              <a:rPr lang="en-CA" dirty="0" smtClean="0"/>
              <a:t>High-Level SDS to Low-Level SDS</a:t>
            </a:r>
            <a:endParaRPr lang="en-CA" sz="2800" dirty="0" smtClean="0"/>
          </a:p>
          <a:p>
            <a:r>
              <a:rPr lang="en-CA" dirty="0" smtClean="0"/>
              <a:t>Implementation in C# </a:t>
            </a:r>
            <a:endParaRPr lang="en-CA" sz="2800" dirty="0" smtClean="0"/>
          </a:p>
          <a:p>
            <a:r>
              <a:rPr lang="en-CA" dirty="0" smtClean="0"/>
              <a:t>DEMO</a:t>
            </a:r>
            <a:endParaRPr lang="en-CA" sz="2800" dirty="0" smtClean="0"/>
          </a:p>
          <a:p>
            <a:r>
              <a:rPr lang="en-CA" dirty="0" smtClean="0"/>
              <a:t>Conclusion</a:t>
            </a:r>
            <a:endParaRPr lang="en-CA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Making of High-Level SDS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SRS required the system to interact with two types of users: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Customers</a:t>
            </a:r>
          </a:p>
          <a:p>
            <a:r>
              <a:rPr lang="en-US" dirty="0" smtClean="0"/>
              <a:t>The staff user should be able to perform the following operation:</a:t>
            </a:r>
          </a:p>
          <a:p>
            <a:pPr lvl="1"/>
            <a:r>
              <a:rPr lang="en-US" dirty="0" smtClean="0"/>
              <a:t>Starting and stopping ABM services.</a:t>
            </a:r>
          </a:p>
          <a:p>
            <a:pPr lvl="1"/>
            <a:r>
              <a:rPr lang="en-US" dirty="0" smtClean="0"/>
              <a:t>Refill the vault when it is low.</a:t>
            </a:r>
          </a:p>
          <a:p>
            <a:r>
              <a:rPr lang="en-US" dirty="0" smtClean="0"/>
              <a:t>The customer should be able to perform the following operations:</a:t>
            </a:r>
          </a:p>
          <a:p>
            <a:pPr lvl="1"/>
            <a:r>
              <a:rPr lang="en-US" dirty="0" smtClean="0"/>
              <a:t>Withdraw money</a:t>
            </a:r>
          </a:p>
          <a:p>
            <a:pPr lvl="1"/>
            <a:r>
              <a:rPr lang="en-US" dirty="0" smtClean="0"/>
              <a:t>View Balance</a:t>
            </a:r>
          </a:p>
          <a:p>
            <a:pPr lvl="1"/>
            <a:r>
              <a:rPr lang="en-US" dirty="0" smtClean="0"/>
              <a:t>Transfer Money within accounts.</a:t>
            </a:r>
          </a:p>
          <a:p>
            <a:pPr lvl="1"/>
            <a:r>
              <a:rPr lang="en-US" dirty="0" smtClean="0"/>
              <a:t>Deposit money  </a:t>
            </a:r>
          </a:p>
          <a:p>
            <a:r>
              <a:rPr lang="en-US" dirty="0" smtClean="0"/>
              <a:t>Also, Bank should perform the following main functions:</a:t>
            </a:r>
          </a:p>
          <a:p>
            <a:pPr lvl="1"/>
            <a:r>
              <a:rPr lang="en-US" dirty="0" smtClean="0"/>
              <a:t>Verify card and PIN number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28596" y="285728"/>
          <a:ext cx="8072463" cy="6054347"/>
        </p:xfrm>
        <a:graphic>
          <a:graphicData uri="http://schemas.openxmlformats.org/presentationml/2006/ole">
            <p:oleObj spid="_x0000_s40962" name="Visio" r:id="rId3" imgW="7338937" imgH="5086755" progId="Visio.Drawing.11">
              <p:embed/>
            </p:oleObj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presentationml/2006/ole">
            <p:oleObj spid="_x0000_s41986" name="Visio" r:id="rId4" imgW="9310696" imgH="5638800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dirty="0" smtClean="0">
                <a:latin typeface="Arial Rounded MT Bold" pitchFamily="34" charset="0"/>
              </a:rPr>
              <a:t>High-Level to Low-Level SDS</a:t>
            </a:r>
            <a:endParaRPr lang="en-CA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n-CA" dirty="0" smtClean="0"/>
              <a:t>Listed activities and entities</a:t>
            </a:r>
          </a:p>
          <a:p>
            <a:r>
              <a:rPr lang="en-CA" dirty="0" smtClean="0"/>
              <a:t>Split up similar activities (functionalities)</a:t>
            </a:r>
          </a:p>
          <a:p>
            <a:r>
              <a:rPr lang="en-CA" dirty="0" smtClean="0"/>
              <a:t>High Cohesion, Low Coupling</a:t>
            </a:r>
          </a:p>
          <a:p>
            <a:r>
              <a:rPr lang="en-CA" dirty="0" smtClean="0"/>
              <a:t>Address functions and respective variables</a:t>
            </a:r>
          </a:p>
          <a:p>
            <a:r>
              <a:rPr lang="en-CA" dirty="0" smtClean="0"/>
              <a:t>Classes</a:t>
            </a:r>
          </a:p>
          <a:p>
            <a:r>
              <a:rPr lang="en-CA" dirty="0" smtClean="0"/>
              <a:t>Real life modularity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Code and Module Testing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Actual code is produced.</a:t>
            </a:r>
          </a:p>
          <a:p>
            <a:r>
              <a:rPr lang="en-US" dirty="0" smtClean="0"/>
              <a:t>Individual modules are tested</a:t>
            </a:r>
          </a:p>
          <a:p>
            <a:r>
              <a:rPr lang="en-US" dirty="0" smtClean="0"/>
              <a:t>ABM Implementation:</a:t>
            </a:r>
          </a:p>
          <a:p>
            <a:pPr lvl="1"/>
            <a:r>
              <a:rPr lang="en-US" sz="2400" dirty="0" smtClean="0"/>
              <a:t>Bank</a:t>
            </a:r>
          </a:p>
          <a:p>
            <a:pPr lvl="1"/>
            <a:r>
              <a:rPr lang="en-US" sz="2400" dirty="0" smtClean="0"/>
              <a:t>Transactions</a:t>
            </a:r>
          </a:p>
          <a:p>
            <a:pPr lvl="1"/>
            <a:r>
              <a:rPr lang="en-US" sz="2400" dirty="0" smtClean="0"/>
              <a:t>User Interface</a:t>
            </a:r>
          </a:p>
          <a:p>
            <a:pPr lvl="1"/>
            <a:endParaRPr lang="en-US" dirty="0"/>
          </a:p>
        </p:txBody>
      </p:sp>
      <p:pic>
        <p:nvPicPr>
          <p:cNvPr id="4" name="Picture 3" descr="1201479864wVku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928934"/>
            <a:ext cx="3095652" cy="30956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Integration and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ystem Testing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Individually tested modules put together.</a:t>
            </a:r>
          </a:p>
          <a:p>
            <a:r>
              <a:rPr lang="en-US" dirty="0" smtClean="0"/>
              <a:t>ABM implementation</a:t>
            </a:r>
            <a:endParaRPr lang="en-US" dirty="0"/>
          </a:p>
        </p:txBody>
      </p:sp>
      <p:pic>
        <p:nvPicPr>
          <p:cNvPr id="4" name="Picture 3" descr="compass_d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214554"/>
            <a:ext cx="2571768" cy="360047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Delivery and Maintenance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5" name="Content Placeholder 4" descr="cartoon-deliver-delivery_~u13714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000"/>
          <a:stretch>
            <a:fillRect/>
          </a:stretch>
        </p:blipFill>
        <p:spPr>
          <a:xfrm>
            <a:off x="2214546" y="4643446"/>
            <a:ext cx="1714480" cy="1648538"/>
          </a:xfrm>
        </p:spPr>
      </p:pic>
      <p:pic>
        <p:nvPicPr>
          <p:cNvPr id="6" name="Picture 5" descr="website_mainten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643446"/>
            <a:ext cx="1567476" cy="157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714488"/>
            <a:ext cx="8215370" cy="470898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06400" indent="-406400">
              <a:buFont typeface="Arial" pitchFamily="34" charset="0"/>
              <a:buChar char="•"/>
            </a:pPr>
            <a:r>
              <a:rPr lang="en-US" sz="3000" dirty="0" smtClean="0"/>
              <a:t>Most important part of designing a software system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 sz="3000" dirty="0" smtClean="0"/>
              <a:t>Delivered to the customer after all the tests are passed.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 sz="3000" dirty="0" smtClean="0"/>
              <a:t>Modifications come under maintenance.</a:t>
            </a:r>
          </a:p>
          <a:p>
            <a:pPr marL="406400" indent="-406400">
              <a:buFont typeface="Arial" pitchFamily="34" charset="0"/>
              <a:buChar char="•"/>
            </a:pPr>
            <a:r>
              <a:rPr lang="en-US" sz="3000" dirty="0" smtClean="0"/>
              <a:t>ABM Implementation – out of the scope of the course     </a:t>
            </a:r>
          </a:p>
          <a:p>
            <a:pPr marL="406400" indent="-406400">
              <a:buFont typeface="Arial" pitchFamily="34" charset="0"/>
              <a:buChar char="•"/>
            </a:pPr>
            <a:endParaRPr lang="en-US" sz="3000" dirty="0" smtClean="0"/>
          </a:p>
          <a:p>
            <a:pPr marL="406400" indent="-406400"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endParaRPr lang="en-US" sz="3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sz="6000" dirty="0" smtClean="0">
                <a:latin typeface="Arial Rounded MT Bold" pitchFamily="34" charset="0"/>
              </a:rPr>
              <a:t>ABM Implementation</a:t>
            </a:r>
            <a:endParaRPr lang="en-CA" sz="6000" dirty="0">
              <a:latin typeface="Arial Rounded MT Bold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Arial Rounded MT Bold" pitchFamily="34" charset="0"/>
              </a:rPr>
              <a:t>User Interface</a:t>
            </a:r>
            <a:endParaRPr lang="en-CA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Visual Studio (C#)</a:t>
            </a:r>
          </a:p>
          <a:p>
            <a:r>
              <a:rPr lang="en-CA" dirty="0" smtClean="0"/>
              <a:t>GUI vs. Command Line</a:t>
            </a:r>
          </a:p>
          <a:p>
            <a:r>
              <a:rPr lang="en-CA" dirty="0" smtClean="0"/>
              <a:t>Calling on different classes</a:t>
            </a:r>
          </a:p>
          <a:p>
            <a:pPr lvl="1"/>
            <a:r>
              <a:rPr lang="en-CA" dirty="0" smtClean="0"/>
              <a:t>Forms</a:t>
            </a:r>
          </a:p>
          <a:p>
            <a:pPr lvl="1"/>
            <a:r>
              <a:rPr lang="en-CA" dirty="0" smtClean="0"/>
              <a:t>Limited access to information</a:t>
            </a:r>
          </a:p>
          <a:p>
            <a:r>
              <a:rPr lang="en-CA" dirty="0" smtClean="0"/>
              <a:t>User Functions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1857364"/>
            <a:ext cx="3286148" cy="208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latin typeface="Arial Rounded MT Bold" pitchFamily="34" charset="0"/>
              </a:rPr>
              <a:t>Transactions Class</a:t>
            </a:r>
            <a:endParaRPr lang="en-CA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CA" b="1" dirty="0" smtClean="0">
                <a:solidFill>
                  <a:schemeClr val="tx1"/>
                </a:solidFill>
              </a:rPr>
              <a:t>Basic Functions</a:t>
            </a:r>
            <a:r>
              <a:rPr lang="en-CA" dirty="0" smtClean="0">
                <a:solidFill>
                  <a:schemeClr val="tx1"/>
                </a:solidFill>
              </a:rPr>
              <a:t>: </a:t>
            </a:r>
            <a:r>
              <a:rPr lang="en-CA" sz="2400" dirty="0" smtClean="0">
                <a:solidFill>
                  <a:schemeClr val="tx1"/>
                </a:solidFill>
              </a:rPr>
              <a:t>Deposit, Withdraw, Transfer, Balance Inquiry.</a:t>
            </a:r>
          </a:p>
          <a:p>
            <a:pPr>
              <a:lnSpc>
                <a:spcPct val="160000"/>
              </a:lnSpc>
            </a:pPr>
            <a:r>
              <a:rPr lang="en-CA" b="1" dirty="0" smtClean="0">
                <a:solidFill>
                  <a:schemeClr val="tx1"/>
                </a:solidFill>
              </a:rPr>
              <a:t>Supporting functions</a:t>
            </a:r>
            <a:r>
              <a:rPr lang="en-CA" dirty="0" smtClean="0">
                <a:solidFill>
                  <a:schemeClr val="tx1"/>
                </a:solidFill>
              </a:rPr>
              <a:t>: </a:t>
            </a:r>
            <a:r>
              <a:rPr lang="en-CA" sz="2400" dirty="0" smtClean="0">
                <a:solidFill>
                  <a:schemeClr val="tx1"/>
                </a:solidFill>
              </a:rPr>
              <a:t>Account </a:t>
            </a:r>
            <a:r>
              <a:rPr lang="en-CA" sz="2400" dirty="0" err="1" smtClean="0">
                <a:solidFill>
                  <a:schemeClr val="tx1"/>
                </a:solidFill>
              </a:rPr>
              <a:t>Initiliazer</a:t>
            </a:r>
            <a:r>
              <a:rPr lang="en-CA" sz="2400" dirty="0" smtClean="0">
                <a:solidFill>
                  <a:schemeClr val="tx1"/>
                </a:solidFill>
              </a:rPr>
              <a:t>, Get Balance, Set Balance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CA" b="1" dirty="0" smtClean="0">
                <a:solidFill>
                  <a:schemeClr val="tx1"/>
                </a:solidFill>
              </a:rPr>
              <a:t>Modularized format.</a:t>
            </a:r>
          </a:p>
          <a:p>
            <a:pPr>
              <a:lnSpc>
                <a:spcPct val="160000"/>
              </a:lnSpc>
            </a:pPr>
            <a:r>
              <a:rPr lang="en-CA" b="1" dirty="0" smtClean="0">
                <a:solidFill>
                  <a:schemeClr val="tx1"/>
                </a:solidFill>
              </a:rPr>
              <a:t>High cohesion Low coupling between classes.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857628"/>
            <a:ext cx="2097953" cy="22860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8" name="Picture 8" descr="http://t2.gstatic.com/images?q=tbn:zPLifSORpBaoCM:http://www.legaljuice.com/atm%2520cash%2520machine%2520automatic%2520te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643050"/>
            <a:ext cx="1500198" cy="147711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274638"/>
            <a:ext cx="8258204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What is Software Engineering?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of: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Systematic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Disciplined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Quantifiable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pproach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development, operation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software.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of these approaches is software engineering.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Group 302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Bank Class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Functions included:</a:t>
            </a:r>
          </a:p>
          <a:p>
            <a:pPr lvl="1"/>
            <a:r>
              <a:rPr lang="en-US" dirty="0" err="1" smtClean="0"/>
              <a:t>verify_pin</a:t>
            </a:r>
            <a:endParaRPr lang="en-US" dirty="0" smtClean="0"/>
          </a:p>
          <a:p>
            <a:pPr lvl="1"/>
            <a:r>
              <a:rPr lang="en-US" dirty="0" err="1" smtClean="0"/>
              <a:t>verify_card</a:t>
            </a:r>
            <a:endParaRPr lang="en-US" dirty="0" smtClean="0"/>
          </a:p>
          <a:p>
            <a:pPr lvl="1"/>
            <a:r>
              <a:rPr lang="en-US" dirty="0" err="1" smtClean="0"/>
              <a:t>Get_Balance</a:t>
            </a:r>
            <a:endParaRPr lang="en-US" dirty="0" smtClean="0"/>
          </a:p>
          <a:p>
            <a:pPr lvl="1"/>
            <a:r>
              <a:rPr lang="en-US" dirty="0" err="1" smtClean="0"/>
              <a:t>Set_Balance</a:t>
            </a:r>
            <a:endParaRPr lang="en-US" dirty="0" smtClean="0"/>
          </a:p>
          <a:p>
            <a:pPr lvl="1"/>
            <a:r>
              <a:rPr lang="en-US" dirty="0" err="1" smtClean="0"/>
              <a:t>Get_Deposit</a:t>
            </a:r>
            <a:endParaRPr lang="en-US" dirty="0" smtClean="0"/>
          </a:p>
          <a:p>
            <a:pPr lvl="1"/>
            <a:r>
              <a:rPr lang="en-US" dirty="0" err="1" smtClean="0"/>
              <a:t>Set_deposit</a:t>
            </a:r>
            <a:endParaRPr lang="en-US" dirty="0" smtClean="0"/>
          </a:p>
          <a:p>
            <a:pPr lvl="1"/>
            <a:r>
              <a:rPr lang="en-US" dirty="0" err="1" smtClean="0"/>
              <a:t>Vault_amount</a:t>
            </a:r>
            <a:endParaRPr lang="en-US" dirty="0" smtClean="0"/>
          </a:p>
          <a:p>
            <a:r>
              <a:rPr lang="en-US" dirty="0" err="1" smtClean="0"/>
              <a:t>GemBox</a:t>
            </a:r>
            <a:r>
              <a:rPr lang="en-US" dirty="0" smtClean="0"/>
              <a:t> Application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bank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785926"/>
            <a:ext cx="3761714" cy="281940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DEMO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latin typeface="Arial Rounded MT Bold" pitchFamily="34" charset="0"/>
              </a:rPr>
              <a:t>Team Work</a:t>
            </a:r>
            <a:endParaRPr lang="en-CA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effectLst/>
              </a:rPr>
              <a:t>Efficient division of Tasks.</a:t>
            </a:r>
          </a:p>
          <a:p>
            <a:r>
              <a:rPr lang="en-CA" dirty="0" smtClean="0">
                <a:solidFill>
                  <a:schemeClr val="tx1"/>
                </a:solidFill>
                <a:effectLst/>
              </a:rPr>
              <a:t>Weekly meetings to plan next step and follow up on progress</a:t>
            </a:r>
          </a:p>
          <a:p>
            <a:r>
              <a:rPr lang="en-CA" dirty="0" smtClean="0">
                <a:solidFill>
                  <a:schemeClr val="tx1"/>
                </a:solidFill>
                <a:effectLst/>
              </a:rPr>
              <a:t>Dedicated/Passionate team members</a:t>
            </a:r>
          </a:p>
          <a:p>
            <a:r>
              <a:rPr lang="en-CA" dirty="0" smtClean="0">
                <a:solidFill>
                  <a:schemeClr val="tx1"/>
                </a:solidFill>
                <a:effectLst/>
              </a:rPr>
              <a:t>Organizational Tools : GANTT Chart.</a:t>
            </a:r>
          </a:p>
          <a:p>
            <a:pPr>
              <a:buNone/>
            </a:pPr>
            <a:endParaRPr lang="en-CA" dirty="0">
              <a:solidFill>
                <a:schemeClr val="tx1"/>
              </a:solidFill>
              <a:effectLst/>
            </a:endParaRPr>
          </a:p>
        </p:txBody>
      </p:sp>
      <p:pic>
        <p:nvPicPr>
          <p:cNvPr id="17410" name="Picture 2" descr="http://t2.gstatic.com/images?q=tbn:kdYO0ixavtYMiM:http://farm3.static.flickr.com/2289/2137737248_e9f3e429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786058"/>
            <a:ext cx="2500330" cy="25003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dirty="0" smtClean="0">
                <a:latin typeface="Arial Rounded MT Bold" pitchFamily="34" charset="0"/>
              </a:rPr>
              <a:t>Organizational Tools: GANTT Chart</a:t>
            </a:r>
            <a:endParaRPr lang="en-CA" dirty="0">
              <a:latin typeface="Arial Rounded MT Bold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28596" y="2428868"/>
          <a:ext cx="8143933" cy="3500462"/>
        </p:xfrm>
        <a:graphic>
          <a:graphicData uri="http://schemas.openxmlformats.org/presentationml/2006/ole">
            <p:oleObj spid="_x0000_s26626" name="Visio" r:id="rId3" imgW="8672234" imgH="2765357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latin typeface="Arial Rounded MT Bold" pitchFamily="34" charset="0"/>
              </a:rPr>
              <a:t>Gains from the course</a:t>
            </a:r>
            <a:endParaRPr lang="en-CA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4683"/>
          </a:xfr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New perception of software design (not just coding).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Transformed </a:t>
            </a:r>
            <a:r>
              <a:rPr lang="en-CA" b="1" dirty="0" smtClean="0">
                <a:solidFill>
                  <a:schemeClr val="tx1"/>
                </a:solidFill>
              </a:rPr>
              <a:t>basic requirements </a:t>
            </a:r>
            <a:r>
              <a:rPr lang="en-CA" dirty="0" smtClean="0">
                <a:solidFill>
                  <a:schemeClr val="tx1"/>
                </a:solidFill>
              </a:rPr>
              <a:t>into a </a:t>
            </a:r>
            <a:r>
              <a:rPr lang="en-CA" b="1" dirty="0" smtClean="0">
                <a:solidFill>
                  <a:schemeClr val="tx1"/>
                </a:solidFill>
              </a:rPr>
              <a:t>software product.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How to manage projects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Most practical course ever taken; saw material in action.</a:t>
            </a:r>
          </a:p>
          <a:p>
            <a:endParaRPr lang="en-CA" b="1" dirty="0" smtClean="0">
              <a:solidFill>
                <a:schemeClr val="tx1"/>
              </a:solidFill>
            </a:endParaRPr>
          </a:p>
        </p:txBody>
      </p:sp>
      <p:pic>
        <p:nvPicPr>
          <p:cNvPr id="20482" name="Picture 2" descr="http://t3.gstatic.com/images?q=tbn:9vtjdcirlVDJdM:http://blog.timesunion.com/kristi/files/2009/09/a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929198"/>
            <a:ext cx="1123950" cy="12001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8596" y="5143512"/>
            <a:ext cx="4204741" cy="9233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Requirements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00628" y="5357826"/>
            <a:ext cx="1428760" cy="428628"/>
          </a:xfrm>
          <a:prstGeom prst="rightArrow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latin typeface="Arial Rounded MT Bold" pitchFamily="34" charset="0"/>
              </a:rPr>
              <a:t>Time Breakdown</a:t>
            </a:r>
            <a:endParaRPr lang="en-CA" dirty="0">
              <a:latin typeface="Arial Rounded MT Bol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85918" y="2071680"/>
          <a:ext cx="6143668" cy="3714776"/>
        </p:xfrm>
        <a:graphic>
          <a:graphicData uri="http://schemas.openxmlformats.org/drawingml/2006/table">
            <a:tbl>
              <a:tblPr/>
              <a:tblGrid>
                <a:gridCol w="3644548"/>
                <a:gridCol w="2499120"/>
              </a:tblGrid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1" i="0" u="none" strike="noStrike" dirty="0">
                          <a:solidFill>
                            <a:schemeClr val="tx1"/>
                          </a:solidFill>
                          <a:latin typeface="Arial Rounded MT Bold"/>
                        </a:rPr>
                        <a:t>Activity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1" i="0" u="none" strike="noStrike" dirty="0" smtClean="0">
                          <a:solidFill>
                            <a:schemeClr val="tx1"/>
                          </a:solidFill>
                          <a:latin typeface="Arial Rounded MT Bold"/>
                        </a:rPr>
                        <a:t>Time (hours)</a:t>
                      </a:r>
                      <a:endParaRPr lang="en-CA" sz="2800" b="1" i="0" u="none" strike="noStrike" dirty="0">
                        <a:solidFill>
                          <a:schemeClr val="tx1"/>
                        </a:solidFill>
                        <a:latin typeface="Arial Rounded MT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SDS High 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SDS low 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Debugging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Other</a:t>
                      </a:r>
                      <a:endParaRPr lang="en-CA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  <a:endParaRPr lang="en-CA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dirty="0" smtClean="0">
                <a:latin typeface="Arial Rounded MT Bold" pitchFamily="34" charset="0"/>
              </a:rPr>
              <a:t>Comments and Suggestions</a:t>
            </a:r>
            <a:endParaRPr lang="en-CA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en-CA" dirty="0" smtClean="0">
                <a:solidFill>
                  <a:schemeClr val="tx1"/>
                </a:solidFill>
              </a:rPr>
              <a:t>More parallelism between lectures and labs.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chemeClr val="tx1"/>
                </a:solidFill>
              </a:rPr>
              <a:t>More time for implementation.</a:t>
            </a:r>
          </a:p>
          <a:p>
            <a:pPr>
              <a:lnSpc>
                <a:spcPct val="200000"/>
              </a:lnSpc>
            </a:pPr>
            <a:r>
              <a:rPr lang="en-CA" b="1" dirty="0" smtClean="0">
                <a:solidFill>
                  <a:schemeClr val="tx1"/>
                </a:solidFill>
              </a:rPr>
              <a:t>Overall great learning experience!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t0.gstatic.com/images?q=tbn:xrpA-kSlhppFfM:http://anuragbhatia.com/wp-content/uploads/thumbs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643446"/>
            <a:ext cx="1785950" cy="16520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314590"/>
          </a:xfr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CA" sz="6600" dirty="0" smtClean="0">
                <a:solidFill>
                  <a:schemeClr val="tx1"/>
                </a:solidFill>
                <a:latin typeface="Arial Rounded MT Bold" pitchFamily="34" charset="0"/>
              </a:rPr>
              <a:t>Thank You!</a:t>
            </a:r>
            <a:endParaRPr lang="en-CA" sz="6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CA" sz="6000" dirty="0" smtClean="0">
                <a:solidFill>
                  <a:schemeClr val="tx1"/>
                </a:solidFill>
                <a:latin typeface="Arial Rounded MT Bold" pitchFamily="34" charset="0"/>
              </a:rPr>
              <a:t>Questions?</a:t>
            </a:r>
            <a:endParaRPr lang="en-CA" sz="6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38</a:t>
            </a:fld>
            <a:endParaRPr lang="en-CA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37" y="571480"/>
            <a:ext cx="917083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39</a:t>
            </a:fld>
            <a:endParaRPr lang="en-CA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" y="857232"/>
            <a:ext cx="9142892" cy="457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Software Engineering Crisis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75775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state of software technology in dealing with development and maintenance of large and complex software systems.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Tackled by: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Providing disciplined processes and methodologies to: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Design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Implement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Maintain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software systems.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40</a:t>
            </a:fld>
            <a:endParaRPr lang="en-CA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206382" cy="38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41</a:t>
            </a:fld>
            <a:endParaRPr lang="en-CA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099462" cy="330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42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7068"/>
            <a:ext cx="9050676" cy="346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43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42286"/>
            <a:ext cx="9196616" cy="35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44</a:t>
            </a:fld>
            <a:endParaRPr lang="en-CA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2392775" cy="33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84994" name="Picture 2" descr="F:\software_development_co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7" y="-24"/>
            <a:ext cx="9146207" cy="685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Software Engineering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Consists of computer programs and associated documentation, which includes: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SRS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SDS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 Manual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Manual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Files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Files</a:t>
            </a:r>
          </a:p>
          <a:p>
            <a:pPr marL="573088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  </a:t>
            </a:r>
          </a:p>
          <a:p>
            <a:pPr marL="573088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Why is it important?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engineering has had a major contribution in the development of the modern world. Software engineering is used in a variety of industries and applications: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automation: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300px-Airbus_A380_cockpi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3810000"/>
            <a:ext cx="4038600" cy="2286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92119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Why is it important?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17681"/>
            <a:ext cx="8229600" cy="452596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Equipment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Scientific problems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Entertainment industry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 and office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rov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846281"/>
            <a:ext cx="3962400" cy="23780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Software Life Cycle Models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Waterfall Model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Extensive Programming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Throwaway Prototyping Model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Spiral Model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Evolutionary Prototyping Model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OSS Development Model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E077-FD03-42BD-8F16-08EC23982EB7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Group 302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1822</TotalTime>
  <Words>1054</Words>
  <Application>Microsoft Office PowerPoint</Application>
  <PresentationFormat>On-screen Show (4:3)</PresentationFormat>
  <Paragraphs>339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Software Life Cycle Models</vt:lpstr>
      <vt:lpstr>Slide 10</vt:lpstr>
      <vt:lpstr>Requirements Analysis and Specifications</vt:lpstr>
      <vt:lpstr>Requirements and Specifications(ABM)</vt:lpstr>
      <vt:lpstr>SRS Benefits</vt:lpstr>
      <vt:lpstr>SRS and Quality</vt:lpstr>
      <vt:lpstr>Features of SRS</vt:lpstr>
      <vt:lpstr>SRS Environment</vt:lpstr>
      <vt:lpstr>Slide 17</vt:lpstr>
      <vt:lpstr>Design and Specification</vt:lpstr>
      <vt:lpstr>Design and Specification (ABM) </vt:lpstr>
      <vt:lpstr>Making of High-Level SDS</vt:lpstr>
      <vt:lpstr>Slide 21</vt:lpstr>
      <vt:lpstr>Slide 22</vt:lpstr>
      <vt:lpstr>High-Level to Low-Level SDS</vt:lpstr>
      <vt:lpstr>Code and Module Testing</vt:lpstr>
      <vt:lpstr>Integration and System Testing</vt:lpstr>
      <vt:lpstr>Delivery and Maintenance</vt:lpstr>
      <vt:lpstr>ABM Implementation</vt:lpstr>
      <vt:lpstr>User Interface</vt:lpstr>
      <vt:lpstr>Transactions Class</vt:lpstr>
      <vt:lpstr>Bank Class</vt:lpstr>
      <vt:lpstr>DEMO</vt:lpstr>
      <vt:lpstr>Team Work</vt:lpstr>
      <vt:lpstr>Organizational Tools: GANTT Chart</vt:lpstr>
      <vt:lpstr>Gains from the course</vt:lpstr>
      <vt:lpstr>Time Breakdown</vt:lpstr>
      <vt:lpstr>Comments and Suggestions</vt:lpstr>
      <vt:lpstr>Thank You!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SRS benefits</dc:title>
  <dc:creator>Yaseen</dc:creator>
  <cp:lastModifiedBy>Suraj</cp:lastModifiedBy>
  <cp:revision>45</cp:revision>
  <dcterms:created xsi:type="dcterms:W3CDTF">2009-12-03T20:25:05Z</dcterms:created>
  <dcterms:modified xsi:type="dcterms:W3CDTF">2009-12-07T15:55:25Z</dcterms:modified>
</cp:coreProperties>
</file>