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266" r:id="rId4"/>
    <p:sldId id="267" r:id="rId5"/>
    <p:sldId id="268" r:id="rId6"/>
    <p:sldId id="258" r:id="rId7"/>
    <p:sldId id="259" r:id="rId8"/>
    <p:sldId id="270" r:id="rId9"/>
    <p:sldId id="260" r:id="rId10"/>
    <p:sldId id="269" r:id="rId11"/>
    <p:sldId id="261" r:id="rId12"/>
    <p:sldId id="274" r:id="rId13"/>
    <p:sldId id="262" r:id="rId14"/>
    <p:sldId id="271" r:id="rId15"/>
    <p:sldId id="263" r:id="rId16"/>
    <p:sldId id="281" r:id="rId17"/>
    <p:sldId id="282" r:id="rId18"/>
    <p:sldId id="283" r:id="rId19"/>
    <p:sldId id="277" r:id="rId20"/>
    <p:sldId id="278" r:id="rId21"/>
    <p:sldId id="279" r:id="rId22"/>
    <p:sldId id="280" r:id="rId23"/>
    <p:sldId id="275" r:id="rId24"/>
    <p:sldId id="264" r:id="rId25"/>
    <p:sldId id="265" r:id="rId26"/>
    <p:sldId id="272" r:id="rId27"/>
    <p:sldId id="27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1717"/>
    <a:srgbClr val="921E1E"/>
    <a:srgbClr val="C52929"/>
    <a:srgbClr val="AC242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588FB-5099-4F90-B66B-4B0115A4EDF4}" type="datetimeFigureOut">
              <a:rPr lang="en-US" smtClean="0"/>
              <a:pPr/>
              <a:t>12/9/2009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B59EC-F96B-4F52-8230-603ECD97CC2E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B59EC-F96B-4F52-8230-603ECD97CC2E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B59EC-F96B-4F52-8230-603ECD97CC2E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B59EC-F96B-4F52-8230-603ECD97CC2E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B59EC-F96B-4F52-8230-603ECD97CC2E}" type="slidenum">
              <a:rPr lang="en-CA" smtClean="0"/>
              <a:pPr/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B59EC-F96B-4F52-8230-603ECD97CC2E}" type="slidenum">
              <a:rPr lang="en-CA" smtClean="0"/>
              <a:pPr/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B59EC-F96B-4F52-8230-603ECD97CC2E}" type="slidenum">
              <a:rPr lang="en-CA" smtClean="0"/>
              <a:pPr/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B59EC-F96B-4F52-8230-603ECD97CC2E}" type="slidenum">
              <a:rPr lang="en-CA" smtClean="0"/>
              <a:pPr/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B59EC-F96B-4F52-8230-603ECD97CC2E}" type="slidenum">
              <a:rPr lang="en-CA" smtClean="0"/>
              <a:pPr/>
              <a:t>23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B59EC-F96B-4F52-8230-603ECD97CC2E}" type="slidenum">
              <a:rPr lang="en-CA" smtClean="0"/>
              <a:pPr/>
              <a:t>24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B59EC-F96B-4F52-8230-603ECD97CC2E}" type="slidenum">
              <a:rPr lang="en-CA" smtClean="0"/>
              <a:pPr/>
              <a:t>25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B59EC-F96B-4F52-8230-603ECD97CC2E}" type="slidenum">
              <a:rPr lang="en-CA" smtClean="0"/>
              <a:pPr/>
              <a:t>26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B59EC-F96B-4F52-8230-603ECD97CC2E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B59EC-F96B-4F52-8230-603ECD97CC2E}" type="slidenum">
              <a:rPr lang="en-CA" smtClean="0"/>
              <a:pPr/>
              <a:t>27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B59EC-F96B-4F52-8230-603ECD97CC2E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B59EC-F96B-4F52-8230-603ECD97CC2E}" type="slidenum">
              <a:rPr lang="en-CA" smtClean="0"/>
              <a:pPr/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B59EC-F96B-4F52-8230-603ECD97CC2E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B59EC-F96B-4F52-8230-603ECD97CC2E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B59EC-F96B-4F52-8230-603ECD97CC2E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B59EC-F96B-4F52-8230-603ECD97CC2E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B59EC-F96B-4F52-8230-603ECD97CC2E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399322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2640974" y="6631098"/>
            <a:ext cx="2002464" cy="2269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314C49-099A-4715-8776-C914E4D5AE2B}" type="datetime1">
              <a:rPr lang="en-US" smtClean="0"/>
              <a:pPr/>
              <a:t>12/9/2009</a:t>
            </a:fld>
            <a:endParaRPr lang="en-CA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555664" y="6629400"/>
            <a:ext cx="588336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B4DA68-4173-44AE-A242-CB295D9AD79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>
          <a:xfrm>
            <a:off x="5214942" y="6629400"/>
            <a:ext cx="3657600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dirty="0" smtClean="0"/>
              <a:t>MacBank ABM, Group 304    |</a:t>
            </a:r>
            <a:endParaRPr lang="en-C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E5917C-AA08-45B9-B79B-A0E283717B90}" type="datetime1">
              <a:rPr lang="en-US" smtClean="0"/>
              <a:pPr/>
              <a:t>12/9/2009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CA" dirty="0" smtClean="0"/>
              <a:t>MacBank ABM, Group 304    |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B4DA68-4173-44AE-A242-CB295D9AD79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65AD803-12CF-4CCD-8373-A0907BD57D11}" type="datetime1">
              <a:rPr lang="en-US" smtClean="0"/>
              <a:pPr/>
              <a:t>12/9/2009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r>
              <a:rPr lang="en-CA" dirty="0" smtClean="0"/>
              <a:t>MacBank ABM, Group 304    |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9B4DA68-4173-44AE-A242-CB295D9AD79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80869"/>
            <a:ext cx="1357322" cy="4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000">
                <a:solidFill>
                  <a:srgbClr val="6F1717"/>
                </a:solidFill>
              </a:defRPr>
            </a:lvl2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D8BB-40FE-4762-B37F-2BBF686EFA34}" type="datetime1">
              <a:rPr lang="en-US" smtClean="0"/>
              <a:pPr/>
              <a:t>12/9/2009</a:t>
            </a:fld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29B4DA68-4173-44AE-A242-CB295D9AD79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4271986" y="6629424"/>
            <a:ext cx="3657600" cy="228600"/>
          </a:xfrm>
        </p:spPr>
        <p:txBody>
          <a:bodyPr/>
          <a:lstStyle/>
          <a:p>
            <a:r>
              <a:rPr lang="en-CA" dirty="0" smtClean="0"/>
              <a:t>MacBank ABM, Group 304    |</a:t>
            </a:r>
            <a:endParaRPr lang="en-CA" dirty="0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DE5B586-AB11-48C4-991C-A12FE4B5A6BA}" type="datetime1">
              <a:rPr lang="en-US" smtClean="0"/>
              <a:pPr/>
              <a:t>12/9/2009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CA" dirty="0" smtClean="0"/>
              <a:t>MacBank ABM, Group 304    |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9B4DA68-4173-44AE-A242-CB295D9AD79C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80869"/>
            <a:ext cx="1357322" cy="4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914E3-E52A-42BC-8046-1A4363D5B111}" type="datetime1">
              <a:rPr lang="en-US" smtClean="0"/>
              <a:pPr/>
              <a:t>12/9/2009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CA" dirty="0" smtClean="0"/>
              <a:t>MacBank ABM, Group 304    |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B4DA68-4173-44AE-A242-CB295D9AD79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2A15B1-93DA-4407-B53F-17CE775442A4}" type="datetime1">
              <a:rPr lang="en-US" smtClean="0"/>
              <a:pPr/>
              <a:t>12/9/2009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CA" dirty="0" smtClean="0"/>
              <a:t>MacBank ABM, Group 304    |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B4DA68-4173-44AE-A242-CB295D9AD79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2AF410-0B5F-47FD-B6A7-5BE728543C3A}" type="datetime1">
              <a:rPr lang="en-US" smtClean="0"/>
              <a:pPr/>
              <a:t>12/9/2009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CA" dirty="0" smtClean="0"/>
              <a:t>MacBank ABM, Group 304    |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B4DA68-4173-44AE-A242-CB295D9AD79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98E5D73-9F99-4BA9-B7E9-439C07DF0FF3}" type="datetime1">
              <a:rPr lang="en-US" smtClean="0"/>
              <a:pPr/>
              <a:t>12/9/2009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CA" dirty="0" smtClean="0"/>
              <a:t>MacBank ABM, Group 304    |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B4DA68-4173-44AE-A242-CB295D9AD79C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80869"/>
            <a:ext cx="1357322" cy="4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37AA13-6D9E-4EF2-B13B-5382AE1A8341}" type="datetime1">
              <a:rPr lang="en-US" smtClean="0"/>
              <a:pPr/>
              <a:t>12/9/2009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CA" dirty="0" smtClean="0"/>
              <a:t>MacBank ABM, Group 304    |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B4DA68-4173-44AE-A242-CB295D9AD79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15AAD8-89E4-4147-9A8B-F592FC084232}" type="datetime1">
              <a:rPr lang="en-US" smtClean="0"/>
              <a:pPr/>
              <a:t>12/9/2009</a:t>
            </a:fld>
            <a:endParaRPr lang="en-C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484258" y="6629400"/>
            <a:ext cx="588336" cy="228600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29B4DA68-4173-44AE-A242-CB295D9AD79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>
          <a:xfrm>
            <a:off x="5200680" y="6629400"/>
            <a:ext cx="3657600" cy="228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CA" dirty="0" smtClean="0"/>
              <a:t>MacBank ABM, Group 304    |</a:t>
            </a:r>
            <a:endParaRPr lang="en-C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0" y="3267271"/>
            <a:ext cx="2857488" cy="3590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0" y="6631098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D56AAEB-067B-4FF2-B9FE-D0AEAC53831A}" type="datetime1">
              <a:rPr lang="en-US" smtClean="0"/>
              <a:pPr/>
              <a:t>12/9/2009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71934" y="6629400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en-CA" dirty="0" smtClean="0"/>
              <a:t>MacBank ABM, Group 304    |</a:t>
            </a:r>
            <a:endParaRPr lang="en-CA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7500958" y="6629400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9B4DA68-4173-44AE-A242-CB295D9AD79C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hf hdr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err="1" smtClean="0"/>
              <a:t>Macbank</a:t>
            </a:r>
            <a:r>
              <a:rPr lang="en-CA" dirty="0" smtClean="0"/>
              <a:t> ABM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Group 304: Matthew Gardner, Steven Li and Robert Lombardi</a:t>
            </a:r>
            <a:endParaRPr lang="en-CA" dirty="0"/>
          </a:p>
        </p:txBody>
      </p:sp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643314"/>
            <a:ext cx="2362200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857620" y="5857892"/>
            <a:ext cx="5114778" cy="857256"/>
          </a:xfrm>
          <a:prstGeom prst="rect">
            <a:avLst/>
          </a:prstGeom>
        </p:spPr>
        <p:txBody>
          <a:bodyPr vert="horz" lIns="45720" tIns="0" rIns="45720" bIns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en-CA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Software</a:t>
            </a:r>
            <a:r>
              <a:rPr kumimoji="0" lang="en-CA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Eng 3K04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lang="en-CA" baseline="0" dirty="0" smtClean="0">
                <a:solidFill>
                  <a:srgbClr val="FFFFFF"/>
                </a:solidFill>
              </a:rPr>
              <a:t>Dr. </a:t>
            </a:r>
            <a:r>
              <a:rPr lang="en-CA" baseline="0" dirty="0" err="1" smtClean="0">
                <a:solidFill>
                  <a:srgbClr val="FFFFFF"/>
                </a:solidFill>
              </a:rPr>
              <a:t>Kamran</a:t>
            </a:r>
            <a:r>
              <a:rPr lang="en-CA" baseline="0" dirty="0" smtClean="0">
                <a:solidFill>
                  <a:srgbClr val="FFFFFF"/>
                </a:solidFill>
              </a:rPr>
              <a:t> </a:t>
            </a:r>
            <a:r>
              <a:rPr lang="en-CA" baseline="0" dirty="0" err="1" smtClean="0">
                <a:solidFill>
                  <a:srgbClr val="FFFFFF"/>
                </a:solidFill>
              </a:rPr>
              <a:t>Sartipi</a:t>
            </a:r>
            <a:endParaRPr lang="en-CA" baseline="0" dirty="0" smtClean="0">
              <a:solidFill>
                <a:srgbClr val="FFFFFF"/>
              </a:solidFill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en-CA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December 2, 2009</a:t>
            </a:r>
            <a:endParaRPr kumimoji="0" lang="en-CA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Component Diagram</a:t>
            </a:r>
            <a:endParaRPr lang="en-CA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643050"/>
            <a:ext cx="750938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7708-C4A2-4CB2-9212-0ACCD4FD7189}" type="datetime1">
              <a:rPr lang="en-US" smtClean="0"/>
              <a:pPr/>
              <a:t>12/9/2009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B4DA68-4173-44AE-A242-CB295D9AD79C}" type="slidenum">
              <a:rPr lang="en-CA" smtClean="0"/>
              <a:pPr/>
              <a:t>10</a:t>
            </a:fld>
            <a:endParaRPr lang="en-CA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CA" dirty="0" smtClean="0"/>
              <a:t>MacBank ABM, Group 304    |</a:t>
            </a:r>
            <a:endParaRPr lang="en-CA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5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High-Level Software Design Specification (SDS) Features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4177038"/>
          </a:xfrm>
        </p:spPr>
        <p:txBody>
          <a:bodyPr>
            <a:normAutofit/>
          </a:bodyPr>
          <a:lstStyle/>
          <a:p>
            <a:r>
              <a:rPr lang="en-CA" dirty="0" smtClean="0"/>
              <a:t>Outlines features of all components</a:t>
            </a:r>
          </a:p>
          <a:p>
            <a:pPr lvl="1"/>
            <a:r>
              <a:rPr lang="en-CA" dirty="0" smtClean="0"/>
              <a:t>Dependencies described</a:t>
            </a:r>
          </a:p>
          <a:p>
            <a:pPr lvl="1"/>
            <a:r>
              <a:rPr lang="en-CA" dirty="0" smtClean="0"/>
              <a:t>Interfaces described</a:t>
            </a:r>
          </a:p>
          <a:p>
            <a:pPr lvl="1"/>
            <a:r>
              <a:rPr lang="en-CA" dirty="0" smtClean="0"/>
              <a:t>States described</a:t>
            </a:r>
          </a:p>
          <a:p>
            <a:pPr lvl="7"/>
            <a:endParaRPr lang="en-CA" dirty="0" smtClean="0"/>
          </a:p>
          <a:p>
            <a:r>
              <a:rPr lang="en-CA" dirty="0" err="1" smtClean="0"/>
              <a:t>Statecharts</a:t>
            </a:r>
            <a:r>
              <a:rPr lang="en-CA" dirty="0" smtClean="0"/>
              <a:t> are included for all states of the ABM software</a:t>
            </a:r>
          </a:p>
          <a:p>
            <a:pPr lvl="1"/>
            <a:endParaRPr lang="en-CA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16A1-E897-4AFE-8CCB-4209CFF36787}" type="datetime1">
              <a:rPr lang="en-US" smtClean="0"/>
              <a:pPr/>
              <a:t>12/9/2009</a:t>
            </a:fld>
            <a:endParaRPr lang="en-C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B4DA68-4173-44AE-A242-CB295D9AD79C}" type="slidenum">
              <a:rPr lang="en-CA" smtClean="0"/>
              <a:pPr/>
              <a:t>11</a:t>
            </a:fld>
            <a:endParaRPr lang="en-C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CA" dirty="0" smtClean="0"/>
              <a:t>MacBank ABM, Group 304    |</a:t>
            </a:r>
            <a:endParaRPr lang="en-CA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>
            <a:off x="3071802" y="3416858"/>
            <a:ext cx="500066" cy="226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000364" y="3916924"/>
            <a:ext cx="714380" cy="142876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36"/>
            <a:ext cx="7239000" cy="1143000"/>
          </a:xfrm>
        </p:spPr>
        <p:txBody>
          <a:bodyPr/>
          <a:lstStyle/>
          <a:p>
            <a:r>
              <a:rPr lang="en-CA" dirty="0" smtClean="0"/>
              <a:t>High-Level </a:t>
            </a:r>
            <a:r>
              <a:rPr lang="en-CA" dirty="0" err="1" smtClean="0"/>
              <a:t>StateCharts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3929058" y="3857628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schemeClr val="accent5">
                    <a:lumMod val="50000"/>
                  </a:schemeClr>
                </a:solidFill>
              </a:rPr>
              <a:t>Withdraw</a:t>
            </a:r>
            <a:endParaRPr lang="en-C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16A1-E897-4AFE-8CCB-4209CFF36787}" type="datetime1">
              <a:rPr lang="en-US" smtClean="0"/>
              <a:pPr/>
              <a:t>12/9/2009</a:t>
            </a:fld>
            <a:endParaRPr lang="en-C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B4DA68-4173-44AE-A242-CB295D9AD79C}" type="slidenum">
              <a:rPr lang="en-CA" smtClean="0"/>
              <a:pPr/>
              <a:t>12</a:t>
            </a:fld>
            <a:endParaRPr lang="en-C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CA" dirty="0" smtClean="0"/>
              <a:t>MacBank ABM, Group 304    |</a:t>
            </a:r>
            <a:endParaRPr lang="en-CA" dirty="0"/>
          </a:p>
        </p:txBody>
      </p:sp>
      <p:sp>
        <p:nvSpPr>
          <p:cNvPr id="14" name="Rectangle 13"/>
          <p:cNvSpPr/>
          <p:nvPr/>
        </p:nvSpPr>
        <p:spPr>
          <a:xfrm>
            <a:off x="1000100" y="6345816"/>
            <a:ext cx="1846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dirty="0" smtClean="0">
                <a:solidFill>
                  <a:schemeClr val="accent5">
                    <a:lumMod val="50000"/>
                  </a:schemeClr>
                </a:solidFill>
              </a:rPr>
              <a:t>Customer Menu</a:t>
            </a:r>
            <a:endParaRPr lang="en-CA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071802" y="3143248"/>
            <a:ext cx="500066" cy="273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8467" y="3131106"/>
            <a:ext cx="3313145" cy="314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r="4587"/>
          <a:stretch>
            <a:fillRect/>
          </a:stretch>
        </p:blipFill>
        <p:spPr bwMode="auto">
          <a:xfrm>
            <a:off x="3614451" y="1583754"/>
            <a:ext cx="4386573" cy="2214578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cxnSp>
        <p:nvCxnSpPr>
          <p:cNvPr id="31" name="Straight Connector 30"/>
          <p:cNvCxnSpPr/>
          <p:nvPr/>
        </p:nvCxnSpPr>
        <p:spPr>
          <a:xfrm>
            <a:off x="3214678" y="4071942"/>
            <a:ext cx="571504" cy="226456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214678" y="4500570"/>
            <a:ext cx="714380" cy="142876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214678" y="4714884"/>
            <a:ext cx="571504" cy="226456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3214678" y="5143512"/>
            <a:ext cx="714380" cy="142876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214678" y="5429264"/>
            <a:ext cx="571504" cy="226456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214678" y="5786454"/>
            <a:ext cx="714380" cy="142876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214678" y="6000768"/>
            <a:ext cx="571504" cy="226456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Refining the SDS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605402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Broke down high-level SDS into low-level SDS </a:t>
            </a:r>
            <a:r>
              <a:rPr lang="en-CA" dirty="0" err="1" smtClean="0"/>
              <a:t>statechart</a:t>
            </a:r>
            <a:r>
              <a:rPr lang="en-CA" dirty="0" smtClean="0"/>
              <a:t> diagrams</a:t>
            </a:r>
          </a:p>
          <a:p>
            <a:pPr lvl="1"/>
            <a:r>
              <a:rPr lang="en-CA" dirty="0" smtClean="0"/>
              <a:t>More detailed than previous state charts</a:t>
            </a:r>
          </a:p>
          <a:p>
            <a:pPr lvl="3"/>
            <a:endParaRPr lang="en-CA" dirty="0" smtClean="0"/>
          </a:p>
          <a:p>
            <a:r>
              <a:rPr lang="en-CA" dirty="0" smtClean="0"/>
              <a:t>Diagrams describe the events that cause the state changes</a:t>
            </a:r>
          </a:p>
          <a:p>
            <a:endParaRPr lang="en-CA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AB5A3-BF61-452E-965E-FA356C6D29FD}" type="datetime1">
              <a:rPr lang="en-US" smtClean="0"/>
              <a:pPr/>
              <a:t>12/9/2009</a:t>
            </a:fld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B4DA68-4173-44AE-A242-CB295D9AD79C}" type="slidenum">
              <a:rPr lang="en-CA" smtClean="0"/>
              <a:pPr/>
              <a:t>13</a:t>
            </a:fld>
            <a:endParaRPr lang="en-CA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CA" dirty="0" smtClean="0"/>
              <a:t>MacBank ABM, Group 304    |</a:t>
            </a:r>
            <a:endParaRPr lang="en-CA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143380"/>
            <a:ext cx="782751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Refining the SDS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Describe all Modules in detail</a:t>
            </a:r>
          </a:p>
          <a:p>
            <a:pPr lvl="1"/>
            <a:r>
              <a:rPr lang="en-CA" dirty="0" smtClean="0"/>
              <a:t>Used External Modules and Data Types</a:t>
            </a:r>
          </a:p>
          <a:p>
            <a:pPr lvl="1"/>
            <a:r>
              <a:rPr lang="en-CA" dirty="0" smtClean="0"/>
              <a:t>Internal State Variables</a:t>
            </a:r>
          </a:p>
          <a:p>
            <a:pPr lvl="1"/>
            <a:r>
              <a:rPr lang="en-CA" dirty="0" smtClean="0"/>
              <a:t>Internal Constants</a:t>
            </a:r>
          </a:p>
          <a:p>
            <a:pPr lvl="1"/>
            <a:r>
              <a:rPr lang="en-CA" dirty="0" smtClean="0"/>
              <a:t>Exported Functions</a:t>
            </a:r>
          </a:p>
          <a:p>
            <a:pPr lvl="1"/>
            <a:r>
              <a:rPr lang="en-CA" dirty="0" smtClean="0"/>
              <a:t>Internal Functions</a:t>
            </a:r>
          </a:p>
          <a:p>
            <a:pPr lvl="7"/>
            <a:endParaRPr lang="en-CA" dirty="0" smtClean="0"/>
          </a:p>
          <a:p>
            <a:r>
              <a:rPr lang="en-CA" dirty="0" smtClean="0"/>
              <a:t>Focus on how system components would interact and interface</a:t>
            </a:r>
          </a:p>
          <a:p>
            <a:endParaRPr lang="en-CA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AB5A3-BF61-452E-965E-FA356C6D29FD}" type="datetime1">
              <a:rPr lang="en-US" smtClean="0"/>
              <a:pPr/>
              <a:t>12/9/2009</a:t>
            </a:fld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B4DA68-4173-44AE-A242-CB295D9AD79C}" type="slidenum">
              <a:rPr lang="en-CA" smtClean="0"/>
              <a:pPr/>
              <a:t>14</a:t>
            </a:fld>
            <a:endParaRPr lang="en-CA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CA" dirty="0" smtClean="0"/>
              <a:t>MacBank ABM, Group 304    |</a:t>
            </a:r>
            <a:endParaRPr lang="en-CA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Our Implementation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Web-Based</a:t>
            </a:r>
          </a:p>
          <a:p>
            <a:pPr lvl="1"/>
            <a:r>
              <a:rPr lang="en-CA" dirty="0" err="1" smtClean="0"/>
              <a:t>HyperText</a:t>
            </a:r>
            <a:r>
              <a:rPr lang="en-CA" dirty="0" smtClean="0"/>
              <a:t> </a:t>
            </a:r>
            <a:r>
              <a:rPr lang="en-CA" dirty="0" err="1" smtClean="0"/>
              <a:t>Markup</a:t>
            </a:r>
            <a:r>
              <a:rPr lang="en-CA" dirty="0" smtClean="0"/>
              <a:t> Language (HTML)</a:t>
            </a:r>
          </a:p>
          <a:p>
            <a:pPr lvl="1"/>
            <a:r>
              <a:rPr lang="en-CA" dirty="0" smtClean="0"/>
              <a:t>JavaScript</a:t>
            </a:r>
          </a:p>
          <a:p>
            <a:pPr lvl="1"/>
            <a:r>
              <a:rPr lang="en-CA" dirty="0" smtClean="0"/>
              <a:t>Active Server Pages (ASP) </a:t>
            </a:r>
          </a:p>
          <a:p>
            <a:pPr lvl="1"/>
            <a:r>
              <a:rPr lang="en-CA" dirty="0" smtClean="0"/>
              <a:t>Structured Query Language (SQL)</a:t>
            </a:r>
          </a:p>
          <a:p>
            <a:pPr lvl="6"/>
            <a:endParaRPr lang="en-CA" dirty="0" smtClean="0"/>
          </a:p>
          <a:p>
            <a:r>
              <a:rPr lang="en-CA" dirty="0" smtClean="0"/>
              <a:t>SQL database</a:t>
            </a:r>
          </a:p>
          <a:p>
            <a:pPr lvl="1"/>
            <a:r>
              <a:rPr lang="en-CA" dirty="0" smtClean="0"/>
              <a:t>Created using Microsoft Access</a:t>
            </a:r>
          </a:p>
          <a:p>
            <a:pPr lvl="6"/>
            <a:endParaRPr lang="en-CA" dirty="0" smtClean="0"/>
          </a:p>
          <a:p>
            <a:r>
              <a:rPr lang="en-CA" dirty="0" smtClean="0"/>
              <a:t>Graphical User Interface (GUI)</a:t>
            </a:r>
          </a:p>
          <a:p>
            <a:pPr lvl="1"/>
            <a:r>
              <a:rPr lang="en-CA" dirty="0" smtClean="0"/>
              <a:t>Adobe Photoshop, Illustrator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B9EB-DF77-4877-AEA1-4F13825289DD}" type="datetime1">
              <a:rPr lang="en-US" smtClean="0"/>
              <a:pPr/>
              <a:t>12/9/2009</a:t>
            </a:fld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B4DA68-4173-44AE-A242-CB295D9AD79C}" type="slidenum">
              <a:rPr lang="en-CA" smtClean="0"/>
              <a:pPr/>
              <a:t>15</a:t>
            </a:fld>
            <a:endParaRPr lang="en-CA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CA" dirty="0" smtClean="0"/>
              <a:t>MacBank ABM, Group 304    |</a:t>
            </a:r>
            <a:endParaRPr lang="en-CA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all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176642"/>
          </a:xfrm>
        </p:spPr>
        <p:txBody>
          <a:bodyPr/>
          <a:lstStyle/>
          <a:p>
            <a:r>
              <a:rPr lang="en-US" dirty="0" smtClean="0"/>
              <a:t>Web system based on client/server model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D8BB-40FE-4762-B37F-2BBF686EFA34}" type="datetime1">
              <a:rPr lang="en-US" smtClean="0"/>
              <a:pPr/>
              <a:t>12/9/2009</a:t>
            </a:fld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B4DA68-4173-44AE-A242-CB295D9AD79C}" type="slidenum">
              <a:rPr lang="en-CA" smtClean="0"/>
              <a:pPr/>
              <a:t>16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CA" dirty="0" smtClean="0"/>
              <a:t>MacBank ABM, Group 304    |</a:t>
            </a:r>
            <a:endParaRPr lang="en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143116"/>
            <a:ext cx="4143404" cy="426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786050" y="3425611"/>
            <a:ext cx="128588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    </a:t>
            </a:r>
          </a:p>
          <a:p>
            <a:r>
              <a:rPr lang="en-US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Server</a:t>
            </a:r>
            <a:endParaRPr lang="en-US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0496" y="1928802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    </a:t>
            </a:r>
          </a:p>
          <a:p>
            <a:r>
              <a:rPr lang="en-US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ASP</a:t>
            </a:r>
            <a:endParaRPr lang="en-US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14942" y="2071678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    </a:t>
            </a:r>
          </a:p>
          <a:p>
            <a:r>
              <a:rPr lang="en-US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HTML</a:t>
            </a:r>
            <a:endParaRPr lang="en-US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57884" y="234528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/ JS</a:t>
            </a:r>
            <a:endParaRPr lang="en-US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00298" y="221455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SQL</a:t>
            </a:r>
            <a:endParaRPr lang="en-US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ABM terminal is the client in our implementation (Front End)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Used for user interface display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Uses HTML forms to submit data to the server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Current mode of form submission is “get”</a:t>
            </a:r>
          </a:p>
          <a:p>
            <a:pPr lvl="1"/>
            <a:r>
              <a:rPr lang="en-US" dirty="0" smtClean="0"/>
              <a:t>Transfers data in plain text using web address</a:t>
            </a:r>
          </a:p>
          <a:p>
            <a:pPr lvl="1"/>
            <a:r>
              <a:rPr lang="en-US" dirty="0" smtClean="0"/>
              <a:t>Allows easier debugging of system</a:t>
            </a:r>
          </a:p>
          <a:p>
            <a:pPr lvl="1"/>
            <a:r>
              <a:rPr lang="en-US" dirty="0" smtClean="0"/>
              <a:t>Ideally should use “post” submission method</a:t>
            </a:r>
          </a:p>
          <a:p>
            <a:pPr lvl="2"/>
            <a:r>
              <a:rPr lang="en-US" dirty="0" smtClean="0"/>
              <a:t>Post sends form items in http message which can be secured using https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D8BB-40FE-4762-B37F-2BBF686EFA34}" type="datetime1">
              <a:rPr lang="en-US" smtClean="0"/>
              <a:pPr/>
              <a:t>12/9/2009</a:t>
            </a:fld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B4DA68-4173-44AE-A242-CB295D9AD79C}" type="slidenum">
              <a:rPr lang="en-CA" smtClean="0"/>
              <a:pPr/>
              <a:t>17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CA" dirty="0" smtClean="0"/>
              <a:t>MacBank ABM, Group 304    |</a:t>
            </a:r>
            <a:endParaRPr lang="en-CA" dirty="0"/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Internet Information Services (IIS) provides web server back end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ASP can retrieve HTML form items through the built in request object</a:t>
            </a:r>
          </a:p>
          <a:p>
            <a:pPr lvl="1"/>
            <a:r>
              <a:rPr lang="en-US" dirty="0" smtClean="0"/>
              <a:t>Get uses </a:t>
            </a:r>
            <a:r>
              <a:rPr lang="en-US" dirty="0" err="1" smtClean="0"/>
              <a:t>request.querystring</a:t>
            </a:r>
            <a:r>
              <a:rPr lang="en-US" dirty="0" smtClean="0"/>
              <a:t> (“</a:t>
            </a:r>
            <a:r>
              <a:rPr lang="en-US" dirty="0" err="1" smtClean="0"/>
              <a:t>ItemName</a:t>
            </a:r>
            <a:r>
              <a:rPr lang="en-US" dirty="0" smtClean="0"/>
              <a:t>”) to obtain web address variables</a:t>
            </a:r>
          </a:p>
          <a:p>
            <a:pPr lvl="1"/>
            <a:r>
              <a:rPr lang="en-US" dirty="0" smtClean="0"/>
              <a:t>Post uses </a:t>
            </a:r>
            <a:r>
              <a:rPr lang="en-US" dirty="0" err="1" smtClean="0"/>
              <a:t>request.form</a:t>
            </a:r>
            <a:r>
              <a:rPr lang="en-US" dirty="0" smtClean="0"/>
              <a:t>(“</a:t>
            </a:r>
            <a:r>
              <a:rPr lang="en-US" dirty="0" err="1" smtClean="0"/>
              <a:t>ItemName</a:t>
            </a:r>
            <a:r>
              <a:rPr lang="en-US" dirty="0" smtClean="0"/>
              <a:t>”) to obtain http message variables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ASP has built in objects and methods to create an object that can interact with a database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D8BB-40FE-4762-B37F-2BBF686EFA34}" type="datetime1">
              <a:rPr lang="en-US" smtClean="0"/>
              <a:pPr/>
              <a:t>12/9/2009</a:t>
            </a:fld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B4DA68-4173-44AE-A242-CB295D9AD79C}" type="slidenum">
              <a:rPr lang="en-CA" smtClean="0"/>
              <a:pPr/>
              <a:t>18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CA" smtClean="0"/>
              <a:t>MacBank ABM, Group 304    |</a:t>
            </a:r>
            <a:endParaRPr lang="en-CA" dirty="0"/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HTML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Able to use images generated by Adobe Photoshop for interface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Adobe slices images up for buttons and textboxes that are html ready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Each web page acts as a sub-state from the high level SDS design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Use HTML forms to submit data to ASP for processing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Add functionality and interaction with JavaScript and ASP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D8BB-40FE-4762-B37F-2BBF686EFA34}" type="datetime1">
              <a:rPr lang="en-US" smtClean="0"/>
              <a:pPr/>
              <a:t>12/9/2009</a:t>
            </a:fld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B4DA68-4173-44AE-A242-CB295D9AD79C}" type="slidenum">
              <a:rPr lang="en-CA" smtClean="0"/>
              <a:pPr/>
              <a:t>19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CA" dirty="0" smtClean="0"/>
              <a:t>MacBank ABM, Group 304    |</a:t>
            </a:r>
            <a:endParaRPr lang="en-CA" dirty="0"/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926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Overview of Software Engineering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7390"/>
            <a:ext cx="7239000" cy="4846320"/>
          </a:xfrm>
        </p:spPr>
        <p:txBody>
          <a:bodyPr>
            <a:normAutofit fontScale="92500"/>
          </a:bodyPr>
          <a:lstStyle/>
          <a:p>
            <a:r>
              <a:rPr lang="en-CA" dirty="0" smtClean="0"/>
              <a:t>“Multi-person construction of multi-version software” [</a:t>
            </a:r>
            <a:r>
              <a:rPr lang="en-CA" dirty="0" err="1" smtClean="0"/>
              <a:t>Parnas</a:t>
            </a:r>
            <a:r>
              <a:rPr lang="en-CA" dirty="0" smtClean="0"/>
              <a:t> 1978]</a:t>
            </a:r>
          </a:p>
          <a:p>
            <a:pPr lvl="6"/>
            <a:endParaRPr lang="en-CA" dirty="0" smtClean="0"/>
          </a:p>
          <a:p>
            <a:r>
              <a:rPr lang="en-CA" dirty="0" smtClean="0"/>
              <a:t>“Software engineering is an engineering discipline which is concerned with all aspects of software production”</a:t>
            </a:r>
          </a:p>
          <a:p>
            <a:pPr lvl="6"/>
            <a:endParaRPr lang="en-CA" dirty="0" smtClean="0"/>
          </a:p>
          <a:p>
            <a:r>
              <a:rPr lang="en-CA" dirty="0" smtClean="0"/>
              <a:t>Solve real problems with computer software, using appropriate tools and techniques as well as specified constraints</a:t>
            </a:r>
          </a:p>
          <a:p>
            <a:pPr lvl="6"/>
            <a:endParaRPr lang="en-CA" dirty="0" smtClean="0"/>
          </a:p>
          <a:p>
            <a:r>
              <a:rPr lang="en-CA" dirty="0" smtClean="0"/>
              <a:t>Maintain ethical practices</a:t>
            </a:r>
          </a:p>
          <a:p>
            <a:endParaRPr lang="en-CA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D6980-38C1-47F2-A090-DFFB7AB62E91}" type="datetime1">
              <a:rPr lang="en-US" smtClean="0"/>
              <a:pPr/>
              <a:t>12/9/2009</a:t>
            </a:fld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B4DA68-4173-44AE-A242-CB295D9AD79C}" type="slidenum">
              <a:rPr lang="en-CA" smtClean="0"/>
              <a:pPr/>
              <a:t>2</a:t>
            </a:fld>
            <a:endParaRPr lang="en-CA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CA" dirty="0" smtClean="0"/>
              <a:t>MacBank ABM, Group 304    |</a:t>
            </a:r>
            <a:endParaRPr lang="en-CA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JavaScript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Provides direct access to HTML form items through the Document Object Model (DOM)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Allows dynamic processing of form items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Allows the user to interact with the web page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Used to create input selection screens for ABM interface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Used to place input into hidden form variables to pass to ASP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D8BB-40FE-4762-B37F-2BBF686EFA34}" type="datetime1">
              <a:rPr lang="en-US" smtClean="0"/>
              <a:pPr/>
              <a:t>12/9/2009</a:t>
            </a:fld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B4DA68-4173-44AE-A242-CB295D9AD79C}" type="slidenum">
              <a:rPr lang="en-CA" smtClean="0"/>
              <a:pPr/>
              <a:t>20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CA" dirty="0" smtClean="0"/>
              <a:t>MacBank ABM, Group 304    |</a:t>
            </a:r>
            <a:endParaRPr lang="en-CA" dirty="0"/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ASP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Allows easy access to/for:</a:t>
            </a:r>
          </a:p>
          <a:p>
            <a:pPr lvl="1"/>
            <a:r>
              <a:rPr lang="en-US" dirty="0" smtClean="0"/>
              <a:t>HTML form variables</a:t>
            </a:r>
          </a:p>
          <a:p>
            <a:pPr lvl="1"/>
            <a:r>
              <a:rPr lang="en-US" dirty="0" smtClean="0"/>
              <a:t>MS Access databases</a:t>
            </a:r>
          </a:p>
          <a:p>
            <a:pPr lvl="1"/>
            <a:r>
              <a:rPr lang="en-US" dirty="0" smtClean="0"/>
              <a:t>Using SQL queries for databases</a:t>
            </a:r>
          </a:p>
          <a:p>
            <a:pPr lvl="1"/>
            <a:r>
              <a:rPr lang="en-US" dirty="0" smtClean="0"/>
              <a:t>Adding dynamics to user interface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Makes all decisions for ABM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Controls are state changes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Provides the link between HTML/JavaScript and SQL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D8BB-40FE-4762-B37F-2BBF686EFA34}" type="datetime1">
              <a:rPr lang="en-US" smtClean="0"/>
              <a:pPr/>
              <a:t>12/9/2009</a:t>
            </a:fld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B4DA68-4173-44AE-A242-CB295D9AD79C}" type="slidenum">
              <a:rPr lang="en-CA" smtClean="0"/>
              <a:pPr/>
              <a:t>21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CA" dirty="0" smtClean="0"/>
              <a:t>MacBank ABM, Group 304    |</a:t>
            </a:r>
            <a:endParaRPr lang="en-CA" dirty="0"/>
          </a:p>
        </p:txBody>
      </p: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Assuming many records need to be maintained, databases are the most efficient method of storing and retrieving the data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Database initially created with Microsoft Access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Use ASP built in Component Object Model (COM) for databases to open a session of communication with database through SQL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D8BB-40FE-4762-B37F-2BBF686EFA34}" type="datetime1">
              <a:rPr lang="en-US" smtClean="0"/>
              <a:pPr/>
              <a:t>12/9/2009</a:t>
            </a:fld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B4DA68-4173-44AE-A242-CB295D9AD79C}" type="slidenum">
              <a:rPr lang="en-CA" smtClean="0"/>
              <a:pPr/>
              <a:t>22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CA" dirty="0" smtClean="0"/>
              <a:t>MacBank ABM, Group 304    |</a:t>
            </a:r>
            <a:endParaRPr lang="en-CA" dirty="0"/>
          </a:p>
        </p:txBody>
      </p: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Our Implementation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Pros</a:t>
            </a:r>
          </a:p>
          <a:p>
            <a:pPr lvl="1"/>
            <a:r>
              <a:rPr lang="en-CA" dirty="0" smtClean="0"/>
              <a:t>Efficient, less code</a:t>
            </a:r>
          </a:p>
          <a:p>
            <a:pPr lvl="1"/>
            <a:r>
              <a:rPr lang="en-CA" dirty="0" smtClean="0"/>
              <a:t>Simple style</a:t>
            </a:r>
          </a:p>
          <a:p>
            <a:pPr lvl="1"/>
            <a:r>
              <a:rPr lang="en-CA" dirty="0" smtClean="0"/>
              <a:t>Easy to understand</a:t>
            </a:r>
          </a:p>
          <a:p>
            <a:pPr lvl="1"/>
            <a:r>
              <a:rPr lang="en-CA" dirty="0" smtClean="0"/>
              <a:t>GUI modifications are simple</a:t>
            </a:r>
          </a:p>
          <a:p>
            <a:pPr lvl="1"/>
            <a:r>
              <a:rPr lang="en-CA" dirty="0" smtClean="0"/>
              <a:t>Accomplished requirements</a:t>
            </a:r>
          </a:p>
          <a:p>
            <a:pPr lvl="6"/>
            <a:endParaRPr lang="en-CA" dirty="0" smtClean="0"/>
          </a:p>
          <a:p>
            <a:r>
              <a:rPr lang="en-CA" dirty="0" smtClean="0"/>
              <a:t>Cons</a:t>
            </a:r>
          </a:p>
          <a:p>
            <a:pPr lvl="1"/>
            <a:r>
              <a:rPr lang="en-CA" dirty="0" smtClean="0"/>
              <a:t>Vulnerable to security threats in an unsecure network</a:t>
            </a:r>
          </a:p>
          <a:p>
            <a:pPr lvl="1"/>
            <a:r>
              <a:rPr lang="en-CA" dirty="0" smtClean="0"/>
              <a:t>Real life example would run on a very secure intranet only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D8BB-40FE-4762-B37F-2BBF686EFA34}" type="datetime1">
              <a:rPr lang="en-US" smtClean="0"/>
              <a:pPr/>
              <a:t>12/9/2009</a:t>
            </a:fld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B4DA68-4173-44AE-A242-CB295D9AD79C}" type="slidenum">
              <a:rPr lang="en-CA" smtClean="0"/>
              <a:pPr/>
              <a:t>23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CA" dirty="0" smtClean="0"/>
              <a:t>MacBank ABM, Group 304    |</a:t>
            </a:r>
            <a:endParaRPr lang="en-CA" dirty="0"/>
          </a:p>
        </p:txBody>
      </p: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Demonstration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389098" y="3223272"/>
            <a:ext cx="3429000" cy="1920240"/>
          </a:xfrm>
        </p:spPr>
        <p:txBody>
          <a:bodyPr/>
          <a:lstStyle/>
          <a:p>
            <a:r>
              <a:rPr lang="en-CA" dirty="0" smtClean="0"/>
              <a:t>Our ABM System</a:t>
            </a:r>
            <a:endParaRPr lang="en-CA" dirty="0"/>
          </a:p>
        </p:txBody>
      </p:sp>
      <p:pic>
        <p:nvPicPr>
          <p:cNvPr id="7" name="Picture Placeholder 6" descr="Untitled-1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8738" r="18738"/>
          <a:stretch>
            <a:fillRect/>
          </a:stretch>
        </p:blipFill>
        <p:spPr/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D6C56-5B43-4D08-A850-3B1C35A3EF5F}" type="datetime1">
              <a:rPr lang="en-US" smtClean="0"/>
              <a:pPr/>
              <a:t>12/9/2009</a:t>
            </a:fld>
            <a:endParaRPr lang="en-C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B4DA68-4173-44AE-A242-CB295D9AD79C}" type="slidenum">
              <a:rPr lang="en-CA" smtClean="0"/>
              <a:pPr/>
              <a:t>24</a:t>
            </a:fld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CA" dirty="0" smtClean="0"/>
              <a:t>MacBank ABM, Group 304    |</a:t>
            </a:r>
            <a:endParaRPr lang="en-CA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Conclusion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Teamwork</a:t>
            </a:r>
          </a:p>
          <a:p>
            <a:pPr lvl="1"/>
            <a:r>
              <a:rPr lang="en-CA" dirty="0" smtClean="0"/>
              <a:t>Split up work to capitalize on strengths</a:t>
            </a:r>
          </a:p>
          <a:p>
            <a:pPr lvl="1"/>
            <a:r>
              <a:rPr lang="en-CA" dirty="0" smtClean="0"/>
              <a:t>Check each others progress and edit documents and code for others, fresh eyes see mistakes</a:t>
            </a:r>
          </a:p>
          <a:p>
            <a:pPr lvl="1"/>
            <a:r>
              <a:rPr lang="en-CA" dirty="0" smtClean="0"/>
              <a:t>Team meetings should only be held when progress has been made</a:t>
            </a:r>
          </a:p>
          <a:p>
            <a:pPr lvl="6"/>
            <a:endParaRPr lang="en-CA" dirty="0" smtClean="0"/>
          </a:p>
          <a:p>
            <a:r>
              <a:rPr lang="en-CA" dirty="0" smtClean="0"/>
              <a:t>Gains and Career Help</a:t>
            </a:r>
          </a:p>
          <a:p>
            <a:pPr lvl="1"/>
            <a:r>
              <a:rPr lang="en-CA" dirty="0" smtClean="0"/>
              <a:t>Knowledge of the design process and document types we would otherwise not know about</a:t>
            </a:r>
          </a:p>
          <a:p>
            <a:pPr lvl="1"/>
            <a:r>
              <a:rPr lang="en-CA" dirty="0" smtClean="0"/>
              <a:t>Experiencing the full process from design to testing is beneficial and unique</a:t>
            </a:r>
          </a:p>
          <a:p>
            <a:pPr lvl="1"/>
            <a:r>
              <a:rPr lang="en-CA" dirty="0" smtClean="0"/>
              <a:t>Our most involved and time-consuming project to date, more realistic in representing work conditions</a:t>
            </a:r>
          </a:p>
          <a:p>
            <a:pPr lvl="1"/>
            <a:endParaRPr lang="en-CA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3266-3331-4737-A718-E6809C9D87B8}" type="datetime1">
              <a:rPr lang="en-US" smtClean="0"/>
              <a:pPr/>
              <a:t>12/9/2009</a:t>
            </a:fld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B4DA68-4173-44AE-A242-CB295D9AD79C}" type="slidenum">
              <a:rPr lang="en-CA" smtClean="0"/>
              <a:pPr/>
              <a:t>25</a:t>
            </a:fld>
            <a:endParaRPr lang="en-CA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CA" dirty="0" smtClean="0"/>
              <a:t>MacBank ABM, Group 304    |</a:t>
            </a:r>
            <a:endParaRPr lang="en-CA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Conclusion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Gains and Career Help (continued)</a:t>
            </a:r>
          </a:p>
          <a:p>
            <a:pPr lvl="1"/>
            <a:r>
              <a:rPr lang="en-CA" dirty="0" smtClean="0"/>
              <a:t>List as a major project on resumes</a:t>
            </a:r>
          </a:p>
          <a:p>
            <a:pPr lvl="1"/>
            <a:r>
              <a:rPr lang="en-CA" dirty="0" smtClean="0"/>
              <a:t>Can show potential employers that we have knowledge in Software Engineering besides pure coding skills</a:t>
            </a:r>
          </a:p>
          <a:p>
            <a:pPr lvl="8"/>
            <a:endParaRPr lang="en-CA" dirty="0" smtClean="0"/>
          </a:p>
          <a:p>
            <a:r>
              <a:rPr lang="en-CA" dirty="0" smtClean="0"/>
              <a:t>Suggestions</a:t>
            </a:r>
          </a:p>
          <a:p>
            <a:pPr lvl="1"/>
            <a:r>
              <a:rPr lang="en-CA" dirty="0" smtClean="0"/>
              <a:t>More time for implementation (coding) and testing</a:t>
            </a:r>
          </a:p>
          <a:p>
            <a:pPr lvl="1"/>
            <a:r>
              <a:rPr lang="en-CA" dirty="0" smtClean="0"/>
              <a:t>Some mock hardware to interface with to add realism</a:t>
            </a:r>
          </a:p>
          <a:p>
            <a:pPr lvl="1"/>
            <a:endParaRPr lang="en-CA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3266-3331-4737-A718-E6809C9D87B8}" type="datetime1">
              <a:rPr lang="en-US" smtClean="0"/>
              <a:pPr/>
              <a:t>12/9/2009</a:t>
            </a:fld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B4DA68-4173-44AE-A242-CB295D9AD79C}" type="slidenum">
              <a:rPr lang="en-CA" smtClean="0"/>
              <a:pPr/>
              <a:t>26</a:t>
            </a:fld>
            <a:endParaRPr lang="en-CA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CA" dirty="0" smtClean="0"/>
              <a:t>MacBank ABM, Group 304    |</a:t>
            </a:r>
            <a:endParaRPr lang="en-CA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00306"/>
            <a:ext cx="8143900" cy="928694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CA" sz="6000" dirty="0" smtClean="0"/>
              <a:t>Questions?</a:t>
            </a:r>
            <a:endParaRPr lang="en-CA" sz="6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31098"/>
            <a:ext cx="2002464" cy="226902"/>
          </a:xfrm>
        </p:spPr>
        <p:txBody>
          <a:bodyPr/>
          <a:lstStyle/>
          <a:p>
            <a:fld id="{3DE5B586-AB11-48C4-991C-A12FE4B5A6BA}" type="datetime1">
              <a:rPr lang="en-US" smtClean="0"/>
              <a:pPr/>
              <a:t>12/9/2009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33986" y="6629400"/>
            <a:ext cx="2895600" cy="228600"/>
          </a:xfrm>
        </p:spPr>
        <p:txBody>
          <a:bodyPr/>
          <a:lstStyle/>
          <a:p>
            <a:r>
              <a:rPr lang="en-CA" dirty="0" smtClean="0"/>
              <a:t>MacBank ABM, Group 304    |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00958" y="6643710"/>
            <a:ext cx="588336" cy="228600"/>
          </a:xfrm>
        </p:spPr>
        <p:txBody>
          <a:bodyPr/>
          <a:lstStyle/>
          <a:p>
            <a:fld id="{29B4DA68-4173-44AE-A242-CB295D9AD79C}" type="slidenum">
              <a:rPr lang="en-CA" smtClean="0"/>
              <a:pPr/>
              <a:t>27</a:t>
            </a:fld>
            <a:endParaRPr lang="en-CA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Demo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B586-AB11-48C4-991C-A12FE4B5A6BA}" type="datetime1">
              <a:rPr lang="en-US" smtClean="0"/>
              <a:pPr/>
              <a:t>12/9/2009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MacBank ABM, Group 304    |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DA68-4173-44AE-A242-CB295D9AD79C}" type="slidenum">
              <a:rPr lang="en-CA" smtClean="0"/>
              <a:pPr/>
              <a:t>28</a:t>
            </a:fld>
            <a:endParaRPr lang="en-CA"/>
          </a:p>
        </p:txBody>
      </p:sp>
    </p:spTree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B586-AB11-48C4-991C-A12FE4B5A6BA}" type="datetime1">
              <a:rPr lang="en-US" smtClean="0"/>
              <a:pPr/>
              <a:t>12/9/2009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MacBank ABM, Group 304    |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DA68-4173-44AE-A242-CB295D9AD79C}" type="slidenum">
              <a:rPr lang="en-CA" smtClean="0"/>
              <a:pPr/>
              <a:t>29</a:t>
            </a:fld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25329"/>
          <a:stretch>
            <a:fillRect/>
          </a:stretch>
        </p:blipFill>
        <p:spPr bwMode="auto">
          <a:xfrm>
            <a:off x="0" y="0"/>
            <a:ext cx="9144000" cy="688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Why software engineering?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Solve the software crisis</a:t>
            </a:r>
          </a:p>
          <a:p>
            <a:pPr lvl="1"/>
            <a:r>
              <a:rPr lang="en-CA" sz="2400" dirty="0" smtClean="0"/>
              <a:t>Development and maintenance of large and complex software systems</a:t>
            </a:r>
          </a:p>
          <a:p>
            <a:pPr lvl="1"/>
            <a:r>
              <a:rPr lang="en-CA" sz="2400" dirty="0" smtClean="0"/>
              <a:t>For every 8 large projects, 2 are cancelled</a:t>
            </a:r>
          </a:p>
          <a:p>
            <a:pPr lvl="1"/>
            <a:r>
              <a:rPr lang="en-CA" sz="2400" dirty="0" smtClean="0"/>
              <a:t>Majority of projects go over time by 50%</a:t>
            </a:r>
          </a:p>
          <a:p>
            <a:pPr lvl="1"/>
            <a:r>
              <a:rPr lang="en-CA" sz="2400" dirty="0" smtClean="0"/>
              <a:t>75% of large systems malfunction after implementation</a:t>
            </a:r>
          </a:p>
          <a:p>
            <a:pPr lvl="1"/>
            <a:r>
              <a:rPr lang="en-CA" sz="2400" dirty="0" smtClean="0"/>
              <a:t>50% of effort is spent on bug testing and fixing</a:t>
            </a:r>
          </a:p>
          <a:p>
            <a:pPr lvl="1"/>
            <a:r>
              <a:rPr lang="en-CA" sz="2400" dirty="0" smtClean="0"/>
              <a:t>System maintenance is 60% of cost</a:t>
            </a:r>
          </a:p>
          <a:p>
            <a:pPr lvl="8"/>
            <a:endParaRPr lang="en-CA" sz="1800" dirty="0" smtClean="0"/>
          </a:p>
          <a:p>
            <a:r>
              <a:rPr lang="en-CA" dirty="0" smtClean="0"/>
              <a:t>Provides a disciplined process and methodologies to design, implement, and maintain large systems</a:t>
            </a:r>
            <a:endParaRPr lang="en-CA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0AC2-3655-49B4-8A3C-7C412EE99A80}" type="datetime1">
              <a:rPr lang="en-US" smtClean="0"/>
              <a:pPr/>
              <a:t>12/9/2009</a:t>
            </a:fld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B4DA68-4173-44AE-A242-CB295D9AD79C}" type="slidenum">
              <a:rPr lang="en-CA" smtClean="0"/>
              <a:pPr/>
              <a:t>3</a:t>
            </a:fld>
            <a:endParaRPr lang="en-CA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CA" dirty="0" smtClean="0"/>
              <a:t>MacBank ABM, Group 304    |</a:t>
            </a:r>
            <a:endParaRPr lang="en-CA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B586-AB11-48C4-991C-A12FE4B5A6BA}" type="datetime1">
              <a:rPr lang="en-US" smtClean="0"/>
              <a:pPr/>
              <a:t>12/9/2009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MacBank ABM, Group 304    |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DA68-4173-44AE-A242-CB295D9AD79C}" type="slidenum">
              <a:rPr lang="en-CA" smtClean="0"/>
              <a:pPr/>
              <a:t>30</a:t>
            </a:fld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r="247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B586-AB11-48C4-991C-A12FE4B5A6BA}" type="datetime1">
              <a:rPr lang="en-US" smtClean="0"/>
              <a:pPr/>
              <a:t>12/9/2009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MacBank ABM, Group 304    |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DA68-4173-44AE-A242-CB295D9AD79C}" type="slidenum">
              <a:rPr lang="en-CA" smtClean="0"/>
              <a:pPr/>
              <a:t>31</a:t>
            </a:fld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24780"/>
          <a:stretch>
            <a:fillRect/>
          </a:stretch>
        </p:blipFill>
        <p:spPr bwMode="auto">
          <a:xfrm>
            <a:off x="-1" y="0"/>
            <a:ext cx="91752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B586-AB11-48C4-991C-A12FE4B5A6BA}" type="datetime1">
              <a:rPr lang="en-US" smtClean="0"/>
              <a:pPr/>
              <a:t>12/9/2009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MacBank ABM, Group 304    |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DA68-4173-44AE-A242-CB295D9AD79C}" type="slidenum">
              <a:rPr lang="en-CA" smtClean="0"/>
              <a:pPr/>
              <a:t>32</a:t>
            </a:fld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r="231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B586-AB11-48C4-991C-A12FE4B5A6BA}" type="datetime1">
              <a:rPr lang="en-US" smtClean="0"/>
              <a:pPr/>
              <a:t>12/9/2009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MacBank ABM, Group 304    |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DA68-4173-44AE-A242-CB295D9AD79C}" type="slidenum">
              <a:rPr lang="en-CA" smtClean="0"/>
              <a:pPr/>
              <a:t>33</a:t>
            </a:fld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r="24780"/>
          <a:stretch>
            <a:fillRect/>
          </a:stretch>
        </p:blipFill>
        <p:spPr bwMode="auto">
          <a:xfrm>
            <a:off x="0" y="0"/>
            <a:ext cx="9175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B586-AB11-48C4-991C-A12FE4B5A6BA}" type="datetime1">
              <a:rPr lang="en-US" smtClean="0"/>
              <a:pPr/>
              <a:t>12/9/2009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MacBank ABM, Group 304    |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DA68-4173-44AE-A242-CB295D9AD79C}" type="slidenum">
              <a:rPr lang="en-CA" smtClean="0"/>
              <a:pPr/>
              <a:t>34</a:t>
            </a:fld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r="29722"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B586-AB11-48C4-991C-A12FE4B5A6BA}" type="datetime1">
              <a:rPr lang="en-US" smtClean="0"/>
              <a:pPr/>
              <a:t>12/9/2009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MacBank ABM, Group 304    |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DA68-4173-44AE-A242-CB295D9AD79C}" type="slidenum">
              <a:rPr lang="en-CA" smtClean="0"/>
              <a:pPr/>
              <a:t>35</a:t>
            </a:fld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r="250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B586-AB11-48C4-991C-A12FE4B5A6BA}" type="datetime1">
              <a:rPr lang="en-US" smtClean="0"/>
              <a:pPr/>
              <a:t>12/9/2009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MacBank ABM, Group 304    |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DA68-4173-44AE-A242-CB295D9AD79C}" type="slidenum">
              <a:rPr lang="en-CA" smtClean="0"/>
              <a:pPr/>
              <a:t>36</a:t>
            </a:fld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r="2423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Software Life Cycle Process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From inception of an idea for a product to the end of its life</a:t>
            </a:r>
          </a:p>
          <a:p>
            <a:pPr lvl="6"/>
            <a:endParaRPr lang="en-CA" dirty="0" smtClean="0"/>
          </a:p>
          <a:p>
            <a:r>
              <a:rPr lang="en-CA" dirty="0" smtClean="0"/>
              <a:t>In General</a:t>
            </a:r>
          </a:p>
          <a:p>
            <a:pPr lvl="1"/>
            <a:r>
              <a:rPr lang="en-CA" sz="2500" dirty="0" smtClean="0"/>
              <a:t>Requirements gathering and analysis</a:t>
            </a:r>
          </a:p>
          <a:p>
            <a:pPr lvl="1"/>
            <a:r>
              <a:rPr lang="en-CA" sz="2500" dirty="0" smtClean="0"/>
              <a:t>Architecture design and specification</a:t>
            </a:r>
          </a:p>
          <a:p>
            <a:pPr lvl="1"/>
            <a:r>
              <a:rPr lang="en-CA" sz="2500" dirty="0" smtClean="0"/>
              <a:t>Coding and testing</a:t>
            </a:r>
          </a:p>
          <a:p>
            <a:pPr lvl="1"/>
            <a:r>
              <a:rPr lang="en-CA" sz="2500" dirty="0" smtClean="0"/>
              <a:t>Delivery and deployment</a:t>
            </a:r>
          </a:p>
          <a:p>
            <a:pPr lvl="1"/>
            <a:r>
              <a:rPr lang="en-CA" sz="2500" dirty="0" smtClean="0"/>
              <a:t>Maintenance and evolution</a:t>
            </a:r>
          </a:p>
          <a:p>
            <a:pPr lvl="1"/>
            <a:r>
              <a:rPr lang="en-CA" sz="2500" dirty="0" smtClean="0"/>
              <a:t>Retirement</a:t>
            </a:r>
            <a:endParaRPr lang="en-CA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D56C-103B-45E9-85A8-21EDD3CB57EE}" type="datetime1">
              <a:rPr lang="en-US" smtClean="0"/>
              <a:pPr/>
              <a:t>12/9/2009</a:t>
            </a:fld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B4DA68-4173-44AE-A242-CB295D9AD79C}" type="slidenum">
              <a:rPr lang="en-CA" smtClean="0"/>
              <a:pPr/>
              <a:t>4</a:t>
            </a:fld>
            <a:endParaRPr lang="en-CA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CA" dirty="0" smtClean="0"/>
              <a:t>MacBank ABM, Group 304    |</a:t>
            </a:r>
            <a:endParaRPr lang="en-CA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7239000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Life cycle process – </a:t>
            </a:r>
            <a:br>
              <a:rPr lang="en-CA" dirty="0" smtClean="0"/>
            </a:br>
            <a:r>
              <a:rPr lang="en-CA" sz="3300" dirty="0" smtClean="0"/>
              <a:t>Waterfall Model</a:t>
            </a:r>
            <a:endParaRPr lang="en-CA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7239000" cy="4846320"/>
          </a:xfrm>
        </p:spPr>
        <p:txBody>
          <a:bodyPr/>
          <a:lstStyle/>
          <a:p>
            <a:r>
              <a:rPr lang="en-CA" dirty="0" smtClean="0"/>
              <a:t>Feasibility study</a:t>
            </a:r>
          </a:p>
          <a:p>
            <a:r>
              <a:rPr lang="en-CA" dirty="0" smtClean="0"/>
              <a:t>Requirements</a:t>
            </a:r>
          </a:p>
          <a:p>
            <a:r>
              <a:rPr lang="en-CA" dirty="0" smtClean="0"/>
              <a:t>Design</a:t>
            </a:r>
          </a:p>
          <a:p>
            <a:r>
              <a:rPr lang="en-CA" dirty="0" smtClean="0"/>
              <a:t>Coding and module testing</a:t>
            </a:r>
          </a:p>
          <a:p>
            <a:r>
              <a:rPr lang="en-CA" dirty="0" smtClean="0"/>
              <a:t>Integration and system testing</a:t>
            </a:r>
          </a:p>
          <a:p>
            <a:r>
              <a:rPr lang="en-CA" dirty="0" smtClean="0"/>
              <a:t>Delivery, deployment, and maintenance</a:t>
            </a:r>
          </a:p>
          <a:p>
            <a:r>
              <a:rPr lang="en-CA" dirty="0" smtClean="0"/>
              <a:t>Properties</a:t>
            </a:r>
          </a:p>
          <a:p>
            <a:pPr lvl="1"/>
            <a:r>
              <a:rPr lang="en-CA" sz="2100" dirty="0" smtClean="0"/>
              <a:t>No feedback</a:t>
            </a:r>
          </a:p>
          <a:p>
            <a:pPr lvl="1"/>
            <a:r>
              <a:rPr lang="en-CA" sz="2100" dirty="0" smtClean="0"/>
              <a:t>No parallelism</a:t>
            </a:r>
          </a:p>
          <a:p>
            <a:pPr lvl="1"/>
            <a:r>
              <a:rPr lang="en-CA" sz="2100" dirty="0" smtClean="0"/>
              <a:t>A single delivery date</a:t>
            </a:r>
            <a:endParaRPr lang="en-CA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E3BE-DFFC-4BA9-94DB-BBAC02A9E7D8}" type="datetime1">
              <a:rPr lang="en-US" smtClean="0"/>
              <a:pPr/>
              <a:t>12/9/2009</a:t>
            </a:fld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B4DA68-4173-44AE-A242-CB295D9AD79C}" type="slidenum">
              <a:rPr lang="en-CA" smtClean="0"/>
              <a:pPr/>
              <a:t>5</a:t>
            </a:fld>
            <a:endParaRPr lang="en-CA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CA" dirty="0" smtClean="0"/>
              <a:t>MacBank ABM, Group 304    |</a:t>
            </a:r>
            <a:endParaRPr lang="en-CA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Requirement Specification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Benefits:</a:t>
            </a:r>
          </a:p>
          <a:p>
            <a:pPr lvl="1"/>
            <a:r>
              <a:rPr lang="en-CA" dirty="0" smtClean="0"/>
              <a:t>Prevents misunderstandings between producer and user</a:t>
            </a:r>
          </a:p>
          <a:p>
            <a:pPr lvl="1"/>
            <a:r>
              <a:rPr lang="en-CA" dirty="0" smtClean="0"/>
              <a:t>Prevents misunderstanding between engineers and domain experts about affects on the control function to be implemented</a:t>
            </a:r>
          </a:p>
          <a:p>
            <a:pPr lvl="7"/>
            <a:endParaRPr lang="en-CA" dirty="0" smtClean="0"/>
          </a:p>
          <a:p>
            <a:r>
              <a:rPr lang="en-CA" dirty="0" smtClean="0"/>
              <a:t>Qualities:</a:t>
            </a:r>
          </a:p>
          <a:p>
            <a:pPr lvl="1"/>
            <a:r>
              <a:rPr lang="en-CA" dirty="0" smtClean="0"/>
              <a:t>Precise, clear, unambiguous </a:t>
            </a:r>
          </a:p>
          <a:p>
            <a:pPr lvl="1"/>
            <a:r>
              <a:rPr lang="en-CA" dirty="0" smtClean="0"/>
              <a:t>Consistent and complete</a:t>
            </a:r>
          </a:p>
          <a:p>
            <a:pPr lvl="1"/>
            <a:r>
              <a:rPr lang="en-CA" dirty="0" smtClean="0"/>
              <a:t>Incremental </a:t>
            </a:r>
          </a:p>
          <a:p>
            <a:endParaRPr lang="en-CA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5631-DC37-435F-BBC1-E78B1EA50D99}" type="datetime1">
              <a:rPr lang="en-US" smtClean="0"/>
              <a:pPr/>
              <a:t>12/9/2009</a:t>
            </a:fld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B4DA68-4173-44AE-A242-CB295D9AD79C}" type="slidenum">
              <a:rPr lang="en-CA" smtClean="0"/>
              <a:pPr/>
              <a:t>6</a:t>
            </a:fld>
            <a:endParaRPr lang="en-CA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CA" dirty="0" smtClean="0"/>
              <a:t>MacBank ABM, Group 304    |</a:t>
            </a:r>
            <a:endParaRPr lang="en-CA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74"/>
            <a:ext cx="7615262" cy="1143000"/>
          </a:xfrm>
        </p:spPr>
        <p:txBody>
          <a:bodyPr>
            <a:normAutofit/>
          </a:bodyPr>
          <a:lstStyle/>
          <a:p>
            <a:r>
              <a:rPr lang="en-CA" sz="2800" dirty="0" smtClean="0"/>
              <a:t>Software Requirements Specification</a:t>
            </a:r>
            <a:br>
              <a:rPr lang="en-CA" sz="2800" dirty="0" smtClean="0"/>
            </a:br>
            <a:r>
              <a:rPr lang="en-CA" sz="2000" dirty="0" smtClean="0"/>
              <a:t>from request for proposal</a:t>
            </a:r>
            <a:endParaRPr lang="en-CA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Introduction to Document</a:t>
            </a:r>
          </a:p>
          <a:p>
            <a:pPr lvl="1"/>
            <a:r>
              <a:rPr lang="en-CA" dirty="0" smtClean="0"/>
              <a:t>Formatting Conventions</a:t>
            </a:r>
          </a:p>
          <a:p>
            <a:pPr lvl="1"/>
            <a:r>
              <a:rPr lang="en-CA" dirty="0" smtClean="0"/>
              <a:t>Naming Conventions for Project</a:t>
            </a:r>
          </a:p>
          <a:p>
            <a:pPr lvl="7"/>
            <a:endParaRPr lang="en-CA" dirty="0" smtClean="0"/>
          </a:p>
          <a:p>
            <a:r>
              <a:rPr lang="en-CA" dirty="0" smtClean="0"/>
              <a:t>Project Description</a:t>
            </a:r>
          </a:p>
          <a:p>
            <a:pPr lvl="1"/>
            <a:r>
              <a:rPr lang="en-CA" dirty="0" smtClean="0"/>
              <a:t>Perspective</a:t>
            </a:r>
          </a:p>
          <a:p>
            <a:pPr lvl="1"/>
            <a:r>
              <a:rPr lang="en-CA" dirty="0" smtClean="0"/>
              <a:t>Product Functionality</a:t>
            </a:r>
          </a:p>
          <a:p>
            <a:pPr lvl="1"/>
            <a:r>
              <a:rPr lang="en-CA" dirty="0" smtClean="0"/>
              <a:t>Data Flow Diagram</a:t>
            </a:r>
          </a:p>
          <a:p>
            <a:pPr lvl="1"/>
            <a:r>
              <a:rPr lang="en-CA" dirty="0" smtClean="0"/>
              <a:t>Users</a:t>
            </a:r>
          </a:p>
          <a:p>
            <a:pPr lvl="1"/>
            <a:r>
              <a:rPr lang="en-CA" dirty="0" smtClean="0"/>
              <a:t>Constraints</a:t>
            </a:r>
          </a:p>
          <a:p>
            <a:pPr lvl="7"/>
            <a:endParaRPr lang="en-CA" dirty="0" smtClean="0"/>
          </a:p>
          <a:p>
            <a:r>
              <a:rPr lang="en-CA" dirty="0" smtClean="0"/>
              <a:t>Specific Requirements</a:t>
            </a:r>
          </a:p>
          <a:p>
            <a:pPr lvl="1"/>
            <a:r>
              <a:rPr lang="en-CA" dirty="0" smtClean="0"/>
              <a:t>User Interface</a:t>
            </a:r>
          </a:p>
          <a:p>
            <a:pPr lvl="1"/>
            <a:r>
              <a:rPr lang="en-CA" dirty="0" smtClean="0"/>
              <a:t>Hardware Interfaces</a:t>
            </a:r>
          </a:p>
          <a:p>
            <a:pPr lvl="1"/>
            <a:r>
              <a:rPr lang="en-CA" dirty="0" smtClean="0"/>
              <a:t>Software/Functional/Behaviour Requirements</a:t>
            </a:r>
          </a:p>
          <a:p>
            <a:endParaRPr lang="en-CA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0ADE9-9342-4898-A335-441824C2D774}" type="datetime1">
              <a:rPr lang="en-US" smtClean="0"/>
              <a:pPr/>
              <a:t>12/9/2009</a:t>
            </a:fld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B4DA68-4173-44AE-A242-CB295D9AD79C}" type="slidenum">
              <a:rPr lang="en-CA" smtClean="0"/>
              <a:pPr/>
              <a:t>7</a:t>
            </a:fld>
            <a:endParaRPr lang="en-CA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CA" dirty="0" smtClean="0"/>
              <a:t>MacBank ABM, Group 304    |</a:t>
            </a:r>
            <a:endParaRPr lang="en-CA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7239000" cy="5429264"/>
          </a:xfrm>
        </p:spPr>
        <p:txBody>
          <a:bodyPr>
            <a:normAutofit lnSpcReduction="10000"/>
          </a:bodyPr>
          <a:lstStyle/>
          <a:p>
            <a:r>
              <a:rPr lang="en-CA" sz="2400" dirty="0" smtClean="0"/>
              <a:t>Behaviour Requirements, Use Case View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sz="800" dirty="0" smtClean="0"/>
          </a:p>
          <a:p>
            <a:r>
              <a:rPr lang="en-CA" sz="2400" dirty="0" smtClean="0"/>
              <a:t>Non-Functional Requirements</a:t>
            </a:r>
          </a:p>
          <a:p>
            <a:pPr lvl="1"/>
            <a:r>
              <a:rPr lang="en-CA" dirty="0" smtClean="0"/>
              <a:t>Performance</a:t>
            </a:r>
          </a:p>
          <a:p>
            <a:pPr lvl="1"/>
            <a:r>
              <a:rPr lang="en-CA" dirty="0" smtClean="0"/>
              <a:t>Safety and Security</a:t>
            </a:r>
          </a:p>
          <a:p>
            <a:pPr lvl="1"/>
            <a:r>
              <a:rPr lang="en-CA" dirty="0" smtClean="0"/>
              <a:t>Software Quality Attributes</a:t>
            </a:r>
            <a:endParaRPr lang="en-CA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 b="2288"/>
          <a:stretch>
            <a:fillRect/>
          </a:stretch>
        </p:blipFill>
        <p:spPr bwMode="auto">
          <a:xfrm>
            <a:off x="1000100" y="1857364"/>
            <a:ext cx="5982650" cy="3194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5802"/>
            <a:ext cx="7258072" cy="500058"/>
          </a:xfrm>
        </p:spPr>
        <p:txBody>
          <a:bodyPr>
            <a:normAutofit/>
          </a:bodyPr>
          <a:lstStyle/>
          <a:p>
            <a:r>
              <a:rPr lang="en-CA" sz="2800" dirty="0" smtClean="0"/>
              <a:t>Software Requirements Specification</a:t>
            </a:r>
            <a:endParaRPr lang="en-CA" sz="28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DB85-EA3B-4733-BC0A-AE35AECC4F64}" type="datetime1">
              <a:rPr lang="en-US" smtClean="0"/>
              <a:pPr/>
              <a:t>12/9/2009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B4DA68-4173-44AE-A242-CB295D9AD79C}" type="slidenum">
              <a:rPr lang="en-CA" smtClean="0"/>
              <a:pPr/>
              <a:t>8</a:t>
            </a:fld>
            <a:endParaRPr lang="en-CA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CA" dirty="0" smtClean="0"/>
              <a:t>MacBank ABM, Group 304    |</a:t>
            </a:r>
            <a:endParaRPr lang="en-CA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Software Design Specification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Broke down system requirements from the SRS </a:t>
            </a:r>
          </a:p>
          <a:p>
            <a:pPr lvl="1"/>
            <a:r>
              <a:rPr lang="en-CA" dirty="0" smtClean="0"/>
              <a:t>Abstract functional modules</a:t>
            </a:r>
          </a:p>
          <a:p>
            <a:pPr lvl="7"/>
            <a:endParaRPr lang="en-CA" dirty="0" smtClean="0"/>
          </a:p>
          <a:p>
            <a:r>
              <a:rPr lang="en-CA" dirty="0" smtClean="0"/>
              <a:t>Divided the system into these components:</a:t>
            </a:r>
          </a:p>
          <a:p>
            <a:pPr lvl="1"/>
            <a:r>
              <a:rPr lang="en-CA" dirty="0" smtClean="0"/>
              <a:t>User Interface</a:t>
            </a:r>
          </a:p>
          <a:p>
            <a:pPr lvl="1"/>
            <a:r>
              <a:rPr lang="en-CA" dirty="0" smtClean="0"/>
              <a:t>Employee Controller</a:t>
            </a:r>
          </a:p>
          <a:p>
            <a:pPr lvl="1"/>
            <a:r>
              <a:rPr lang="en-CA" dirty="0" smtClean="0"/>
              <a:t>Customer Controller</a:t>
            </a:r>
          </a:p>
          <a:p>
            <a:pPr lvl="1"/>
            <a:r>
              <a:rPr lang="en-CA" dirty="0" smtClean="0"/>
              <a:t>System Controller</a:t>
            </a:r>
          </a:p>
          <a:p>
            <a:pPr lvl="1"/>
            <a:r>
              <a:rPr lang="en-CA" dirty="0" smtClean="0"/>
              <a:t>Account Database</a:t>
            </a:r>
          </a:p>
          <a:p>
            <a:pPr lvl="7"/>
            <a:endParaRPr lang="en-CA" dirty="0" smtClean="0"/>
          </a:p>
          <a:p>
            <a:r>
              <a:rPr lang="en-CA" dirty="0" smtClean="0"/>
              <a:t>Led us to create interfaces to support required interactions</a:t>
            </a:r>
            <a:endParaRPr lang="en-CA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62C9-2A80-4C45-BF9A-3C4486AC2F81}" type="datetime1">
              <a:rPr lang="en-US" smtClean="0"/>
              <a:pPr/>
              <a:t>12/9/2009</a:t>
            </a:fld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B4DA68-4173-44AE-A242-CB295D9AD79C}" type="slidenum">
              <a:rPr lang="en-CA" smtClean="0"/>
              <a:pPr/>
              <a:t>9</a:t>
            </a:fld>
            <a:endParaRPr lang="en-CA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CA" dirty="0" smtClean="0"/>
              <a:t>MacBank ABM, Group 304    |</a:t>
            </a:r>
            <a:endParaRPr lang="en-CA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Custom 2">
      <a:dk1>
        <a:srgbClr val="961F1F"/>
      </a:dk1>
      <a:lt1>
        <a:sysClr val="window" lastClr="FFFFFF"/>
      </a:lt1>
      <a:dk2>
        <a:srgbClr val="C82A2A"/>
      </a:dk2>
      <a:lt2>
        <a:srgbClr val="D33131"/>
      </a:lt2>
      <a:accent1>
        <a:srgbClr val="B83D68"/>
      </a:accent1>
      <a:accent2>
        <a:srgbClr val="892D4E"/>
      </a:accent2>
      <a:accent3>
        <a:srgbClr val="DE6C36"/>
      </a:accent3>
      <a:accent4>
        <a:srgbClr val="F9B639"/>
      </a:accent4>
      <a:accent5>
        <a:srgbClr val="892D4E"/>
      </a:accent5>
      <a:accent6>
        <a:srgbClr val="FA8D3D"/>
      </a:accent6>
      <a:hlink>
        <a:srgbClr val="FFDE66"/>
      </a:hlink>
      <a:folHlink>
        <a:srgbClr val="961F1F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407</TotalTime>
  <Words>1306</Words>
  <Application>Microsoft Office PowerPoint</Application>
  <PresentationFormat>On-screen Show (4:3)</PresentationFormat>
  <Paragraphs>358</Paragraphs>
  <Slides>36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Opulent</vt:lpstr>
      <vt:lpstr>Macbank ABM</vt:lpstr>
      <vt:lpstr>Overview of Software Engineering</vt:lpstr>
      <vt:lpstr>Why software engineering?</vt:lpstr>
      <vt:lpstr>Software Life Cycle Process</vt:lpstr>
      <vt:lpstr>Life cycle process –  Waterfall Model</vt:lpstr>
      <vt:lpstr>Requirement Specification</vt:lpstr>
      <vt:lpstr>Software Requirements Specification from request for proposal</vt:lpstr>
      <vt:lpstr>Software Requirements Specification</vt:lpstr>
      <vt:lpstr>Software Design Specification</vt:lpstr>
      <vt:lpstr>Component Diagram</vt:lpstr>
      <vt:lpstr>High-Level Software Design Specification (SDS) Features</vt:lpstr>
      <vt:lpstr>High-Level StateCharts</vt:lpstr>
      <vt:lpstr>Refining the SDS</vt:lpstr>
      <vt:lpstr>Refining the SDS</vt:lpstr>
      <vt:lpstr>Our Implementation</vt:lpstr>
      <vt:lpstr>How it all works</vt:lpstr>
      <vt:lpstr>The client</vt:lpstr>
      <vt:lpstr>The Server</vt:lpstr>
      <vt:lpstr>The HTML</vt:lpstr>
      <vt:lpstr>The JavaScript</vt:lpstr>
      <vt:lpstr>The ASP</vt:lpstr>
      <vt:lpstr>The SQL</vt:lpstr>
      <vt:lpstr>Our Implementation</vt:lpstr>
      <vt:lpstr>Demonstration</vt:lpstr>
      <vt:lpstr>Conclusion</vt:lpstr>
      <vt:lpstr>Conclusion</vt:lpstr>
      <vt:lpstr>Questions?</vt:lpstr>
      <vt:lpstr>Software Demo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matt</dc:creator>
  <cp:lastModifiedBy>Robert Lombardi</cp:lastModifiedBy>
  <cp:revision>218</cp:revision>
  <dcterms:created xsi:type="dcterms:W3CDTF">2009-11-29T18:13:48Z</dcterms:created>
  <dcterms:modified xsi:type="dcterms:W3CDTF">2009-12-10T00:26:59Z</dcterms:modified>
</cp:coreProperties>
</file>