
<file path=[Content_Types].xml><?xml version="1.0" encoding="utf-8"?>
<Types xmlns="http://schemas.openxmlformats.org/package/2006/content-types">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notesSlides/notesSlide9.xml" ContentType="application/vnd.openxmlformats-officedocument.presentationml.notes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10.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Default Extension="pict" ContentType="image/pict"/>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76841" autoAdjust="0"/>
  </p:normalViewPr>
  <p:slideViewPr>
    <p:cSldViewPr snapToObjects="1">
      <p:cViewPr varScale="1">
        <p:scale>
          <a:sx n="115" d="100"/>
          <a:sy n="115" d="100"/>
        </p:scale>
        <p:origin x="-15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667B7-D337-184C-AB26-C55C934BE5B7}" type="datetimeFigureOut">
              <a:rPr lang="en-US" smtClean="0"/>
              <a:pPr/>
              <a:t>10/13/09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BBD05-396E-3943-8D63-CA2344943F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if</a:t>
            </a:r>
            <a:r>
              <a:rPr lang="en-US" baseline="0" dirty="0" smtClean="0"/>
              <a:t> you are going to create a statechart diagram for a system what are the steps.</a:t>
            </a:r>
          </a:p>
          <a:p>
            <a:r>
              <a:rPr lang="en-US" baseline="0" dirty="0" smtClean="0"/>
              <a:t>First you need to specify the entities that have complex dynamic behaviors.  Objects or classes that are affected by internal or external events.</a:t>
            </a:r>
          </a:p>
          <a:p>
            <a:r>
              <a:rPr lang="en-US" baseline="0" dirty="0" smtClean="0"/>
              <a:t>It is recommended to develop one statechart for each class.</a:t>
            </a:r>
          </a:p>
          <a:p>
            <a:r>
              <a:rPr lang="en-US" baseline="0" dirty="0" smtClean="0"/>
              <a:t>Then find the initial and final states for each entity.</a:t>
            </a:r>
          </a:p>
          <a:p>
            <a:r>
              <a:rPr lang="en-US" baseline="0" dirty="0" smtClean="0"/>
              <a:t>Then we should identify the relevant events.</a:t>
            </a:r>
          </a:p>
          <a:p>
            <a:r>
              <a:rPr lang="en-US" baseline="0" dirty="0" smtClean="0"/>
              <a:t>The next step would be identifying  the actions that must be done in the entering point and exit point of the specified states.</a:t>
            </a:r>
          </a:p>
          <a:p>
            <a:r>
              <a:rPr lang="en-US" baseline="0" dirty="0" smtClean="0"/>
              <a:t>Find the other states of the entity rather than the initial and final states and find their corresponding events and actions. </a:t>
            </a:r>
          </a:p>
          <a:p>
            <a:r>
              <a:rPr lang="en-US" baseline="0" dirty="0" smtClean="0"/>
              <a:t>The class operations can show us the actions in the statechart.   </a:t>
            </a:r>
            <a:r>
              <a:rPr lang="en-US" dirty="0" smtClean="0"/>
              <a:t> </a:t>
            </a:r>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kern="1200" dirty="0" smtClean="0">
                <a:solidFill>
                  <a:schemeClr val="tx1"/>
                </a:solidFill>
                <a:latin typeface="+mn-lt"/>
                <a:ea typeface="+mn-ea"/>
                <a:cs typeface="+mn-cs"/>
              </a:rPr>
              <a:t>Statecharts are mostly useful in the design</a:t>
            </a:r>
            <a:r>
              <a:rPr lang="en-US" sz="1200" kern="1200" baseline="0" dirty="0" smtClean="0">
                <a:solidFill>
                  <a:schemeClr val="tx1"/>
                </a:solidFill>
                <a:latin typeface="+mn-lt"/>
                <a:ea typeface="+mn-ea"/>
                <a:cs typeface="+mn-cs"/>
              </a:rPr>
              <a:t> process of reactive systems.</a:t>
            </a:r>
          </a:p>
          <a:p>
            <a:pPr marL="228600" indent="-228600">
              <a:buNone/>
            </a:pPr>
            <a:r>
              <a:rPr lang="en-US" sz="1200" kern="1200" baseline="0" dirty="0" smtClean="0">
                <a:solidFill>
                  <a:schemeClr val="tx1"/>
                </a:solidFill>
                <a:latin typeface="+mn-lt"/>
                <a:ea typeface="+mn-ea"/>
                <a:cs typeface="+mn-cs"/>
              </a:rPr>
              <a:t>First let me introduce reactive systems briefly.</a:t>
            </a:r>
          </a:p>
          <a:p>
            <a:pPr marL="228600" indent="-228600">
              <a:buNone/>
            </a:pPr>
            <a:r>
              <a:rPr lang="en-US" sz="1200" kern="1200" dirty="0" smtClean="0">
                <a:solidFill>
                  <a:schemeClr val="tx1"/>
                </a:solidFill>
                <a:latin typeface="+mn-lt"/>
                <a:ea typeface="+mn-ea"/>
                <a:cs typeface="+mn-cs"/>
              </a:rPr>
              <a:t>Based</a:t>
            </a:r>
            <a:r>
              <a:rPr lang="en-US" sz="1200" kern="1200" baseline="0" dirty="0" smtClean="0">
                <a:solidFill>
                  <a:schemeClr val="tx1"/>
                </a:solidFill>
                <a:latin typeface="+mn-lt"/>
                <a:ea typeface="+mn-ea"/>
                <a:cs typeface="+mn-cs"/>
              </a:rPr>
              <a:t> on the written definition, a reactive system is a system that is defined based on its responses to the internal or external events.</a:t>
            </a:r>
          </a:p>
          <a:p>
            <a:pPr marL="228600" indent="-228600">
              <a:buNone/>
            </a:pPr>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make it more clear, suppose a reactive system that is usually in a state, e.g.,: idle until an event is trigger and makes the object transition from the state to another state. </a:t>
            </a: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A simple reactive</a:t>
            </a:r>
            <a:r>
              <a:rPr lang="en-US" sz="1200" kern="1200" baseline="0" dirty="0" smtClean="0">
                <a:solidFill>
                  <a:schemeClr val="tx1"/>
                </a:solidFill>
                <a:latin typeface="+mn-lt"/>
                <a:ea typeface="+mn-ea"/>
                <a:cs typeface="+mn-cs"/>
              </a:rPr>
              <a:t> system would be a traffic light. It has three states (Red, Yellow, and Green). Also there is a timer which generates events. Each event takes the system from a state to other state.</a:t>
            </a:r>
          </a:p>
          <a:p>
            <a:pPr marL="228600" indent="-228600">
              <a:buNone/>
            </a:pPr>
            <a:r>
              <a:rPr lang="en-US"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177166-0482-F54F-A28F-911257E2E35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As</a:t>
            </a:r>
            <a:r>
              <a:rPr lang="en-US" baseline="0" dirty="0" smtClean="0"/>
              <a:t> I said a statechart is a tool that is used in the design step of software development processes.</a:t>
            </a:r>
          </a:p>
          <a:p>
            <a:pPr marL="228600" indent="-228600">
              <a:buNone/>
            </a:pPr>
            <a:r>
              <a:rPr lang="en-US" baseline="0" dirty="0" smtClean="0"/>
              <a:t>And it fits well by the reactive systems requirements.</a:t>
            </a:r>
          </a:p>
          <a:p>
            <a:pPr marL="228600" indent="-228600">
              <a:buNone/>
            </a:pPr>
            <a:r>
              <a:rPr lang="en-US" baseline="0" dirty="0" smtClean="0"/>
              <a:t>Each statechart is a graph and consists of a number of nodes and edges.</a:t>
            </a:r>
          </a:p>
          <a:p>
            <a:pPr marL="228600" indent="-228600">
              <a:buNone/>
            </a:pPr>
            <a:r>
              <a:rPr lang="en-US" baseline="0" dirty="0" smtClean="0"/>
              <a:t>Nodes (i.e., round rectangles) represent states and each edge (i.e., arrow) shows a transition between two states. Also the events are labels on each transition.</a:t>
            </a:r>
          </a:p>
          <a:p>
            <a:pPr marL="228600" indent="-228600">
              <a:buNone/>
            </a:pPr>
            <a:r>
              <a:rPr lang="en-US" baseline="0" dirty="0" smtClean="0"/>
              <a:t>You can see the main components of a statechart in this figure.</a:t>
            </a:r>
          </a:p>
          <a:p>
            <a:pPr marL="228600" indent="-228600">
              <a:buNone/>
            </a:pPr>
            <a:r>
              <a:rPr lang="en-US" baseline="0" dirty="0" smtClean="0"/>
              <a:t>Also I should mention that by using statechart each reactive system can be assumed as a finite state machine.  </a:t>
            </a:r>
            <a:endParaRPr lang="en-US" dirty="0" smtClean="0"/>
          </a:p>
          <a:p>
            <a:pPr marL="228600" indent="-228600">
              <a:buNone/>
            </a:pPr>
            <a:r>
              <a:rPr lang="en-US" dirty="0" smtClean="0"/>
              <a:t>----------------------------------------------------------------------------------------------------------------------------------------------------------------------------------</a:t>
            </a:r>
          </a:p>
          <a:p>
            <a:pPr marL="228600" indent="-228600">
              <a:buNone/>
            </a:pPr>
            <a:r>
              <a:rPr lang="en-US" dirty="0" smtClean="0"/>
              <a:t>[finite</a:t>
            </a:r>
            <a:r>
              <a:rPr lang="en-US" baseline="0" dirty="0" smtClean="0"/>
              <a:t> state machine]</a:t>
            </a:r>
            <a:endParaRPr lang="en-US" dirty="0" smtClean="0"/>
          </a:p>
          <a:p>
            <a:pPr marL="228600" indent="-228600">
              <a:buNone/>
            </a:pPr>
            <a:endParaRPr lang="en-US" dirty="0" smtClean="0"/>
          </a:p>
        </p:txBody>
      </p:sp>
      <p:sp>
        <p:nvSpPr>
          <p:cNvPr id="4" name="Slide Number Placeholder 3"/>
          <p:cNvSpPr>
            <a:spLocks noGrp="1"/>
          </p:cNvSpPr>
          <p:nvPr>
            <p:ph type="sldNum" sz="quarter" idx="10"/>
          </p:nvPr>
        </p:nvSpPr>
        <p:spPr/>
        <p:txBody>
          <a:bodyPr/>
          <a:lstStyle/>
          <a:p>
            <a:fld id="{D9177166-0482-F54F-A28F-911257E2E3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So let me give</a:t>
            </a:r>
            <a:r>
              <a:rPr lang="en-US" baseline="0" dirty="0" smtClean="0"/>
              <a:t> a definition to these components in the statechart context.</a:t>
            </a:r>
            <a:endParaRPr lang="en-US" dirty="0" smtClean="0"/>
          </a:p>
          <a:p>
            <a:pPr lvl="0"/>
            <a:r>
              <a:rPr lang="en-US" dirty="0" smtClean="0"/>
              <a:t>State</a:t>
            </a:r>
            <a:r>
              <a:rPr lang="en-US" baseline="0" dirty="0" smtClean="0"/>
              <a:t> is defined as the condition of an object at a specific time.</a:t>
            </a:r>
          </a:p>
          <a:p>
            <a:pPr lvl="0"/>
            <a:r>
              <a:rPr lang="en-US" baseline="0" dirty="0" smtClean="0"/>
              <a:t>As you know, different values of object variables put the object in different states.</a:t>
            </a:r>
          </a:p>
          <a:p>
            <a:pPr lvl="0"/>
            <a:r>
              <a:rPr lang="en-US" baseline="0" dirty="0" smtClean="0"/>
              <a:t>Events are defined as relevant occurrences for each state.</a:t>
            </a:r>
          </a:p>
          <a:p>
            <a:pPr lvl="0"/>
            <a:r>
              <a:rPr lang="en-US" baseline="0" dirty="0" smtClean="0"/>
              <a:t>When an event happens the state is triggered.</a:t>
            </a:r>
          </a:p>
          <a:p>
            <a:pPr lvl="0"/>
            <a:r>
              <a:rPr lang="en-US" baseline="0" dirty="0" smtClean="0"/>
              <a:t>There are different categories of events such as   </a:t>
            </a: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External Event </a:t>
            </a:r>
            <a:r>
              <a:rPr lang="en-US" sz="1200" kern="1200" baseline="0" dirty="0" smtClean="0">
                <a:solidFill>
                  <a:schemeClr val="tx1"/>
                </a:solidFill>
                <a:latin typeface="+mn-lt"/>
                <a:ea typeface="+mn-ea"/>
                <a:cs typeface="+mn-cs"/>
              </a:rPr>
              <a:t>that </a:t>
            </a:r>
            <a:r>
              <a:rPr lang="en-US" sz="1200" kern="1200" dirty="0" smtClean="0">
                <a:solidFill>
                  <a:schemeClr val="tx1"/>
                </a:solidFill>
                <a:latin typeface="+mn-lt"/>
                <a:ea typeface="+mn-ea"/>
                <a:cs typeface="+mn-cs"/>
              </a:rPr>
              <a:t>caused by an outside actor.</a:t>
            </a:r>
          </a:p>
          <a:p>
            <a:pPr lvl="0"/>
            <a:r>
              <a:rPr lang="en-US" sz="1200" kern="1200" dirty="0" smtClean="0">
                <a:solidFill>
                  <a:schemeClr val="tx1"/>
                </a:solidFill>
                <a:latin typeface="+mn-lt"/>
                <a:ea typeface="+mn-ea"/>
                <a:cs typeface="+mn-cs"/>
              </a:rPr>
              <a:t>                Internal Event </a:t>
            </a:r>
            <a:r>
              <a:rPr lang="en-US" sz="1200" kern="1200" baseline="0" dirty="0" smtClean="0">
                <a:solidFill>
                  <a:schemeClr val="tx1"/>
                </a:solidFill>
                <a:latin typeface="+mn-lt"/>
                <a:ea typeface="+mn-ea"/>
                <a:cs typeface="+mn-cs"/>
              </a:rPr>
              <a:t> that </a:t>
            </a:r>
            <a:r>
              <a:rPr lang="en-US" sz="1200" kern="1200" dirty="0" smtClean="0">
                <a:solidFill>
                  <a:schemeClr val="tx1"/>
                </a:solidFill>
                <a:latin typeface="+mn-lt"/>
                <a:ea typeface="+mn-ea"/>
                <a:cs typeface="+mn-cs"/>
              </a:rPr>
              <a:t>caused by an internal action, inside the system’s boundary.</a:t>
            </a:r>
          </a:p>
          <a:p>
            <a:pPr lvl="0"/>
            <a:r>
              <a:rPr lang="en-US" sz="1200" kern="1200" dirty="0" smtClean="0">
                <a:solidFill>
                  <a:schemeClr val="tx1"/>
                </a:solidFill>
                <a:latin typeface="+mn-lt"/>
                <a:ea typeface="+mn-ea"/>
                <a:cs typeface="+mn-cs"/>
              </a:rPr>
              <a:t>                Temporal Event that</a:t>
            </a:r>
            <a:r>
              <a:rPr lang="en-US" sz="1200" kern="1200" baseline="0" dirty="0" smtClean="0">
                <a:solidFill>
                  <a:schemeClr val="tx1"/>
                </a:solidFill>
                <a:latin typeface="+mn-lt"/>
                <a:ea typeface="+mn-ea"/>
                <a:cs typeface="+mn-cs"/>
              </a:rPr>
              <a:t> are</a:t>
            </a:r>
            <a:r>
              <a:rPr lang="en-US" sz="1200" kern="1200" dirty="0" smtClean="0">
                <a:solidFill>
                  <a:schemeClr val="tx1"/>
                </a:solidFill>
                <a:latin typeface="+mn-lt"/>
                <a:ea typeface="+mn-ea"/>
                <a:cs typeface="+mn-cs"/>
              </a:rPr>
              <a:t> events caused by a determined date or time clock.</a:t>
            </a:r>
          </a:p>
          <a:p>
            <a:pPr lvl="0"/>
            <a:r>
              <a:rPr lang="en-US" sz="1200" kern="1200" dirty="0" smtClean="0">
                <a:solidFill>
                  <a:schemeClr val="tx1"/>
                </a:solidFill>
                <a:latin typeface="+mn-lt"/>
                <a:ea typeface="+mn-ea"/>
                <a:cs typeface="+mn-cs"/>
              </a:rPr>
              <a:t>Each transition involves</a:t>
            </a:r>
            <a:r>
              <a:rPr lang="en-US" sz="1200" kern="1200" baseline="0" dirty="0" smtClean="0">
                <a:solidFill>
                  <a:schemeClr val="tx1"/>
                </a:solidFill>
                <a:latin typeface="+mn-lt"/>
                <a:ea typeface="+mn-ea"/>
                <a:cs typeface="+mn-cs"/>
              </a:rPr>
              <a:t> going from one state to the other state when an event occurs.</a:t>
            </a:r>
          </a:p>
          <a:p>
            <a:pPr lvl="0"/>
            <a:r>
              <a:rPr lang="en-US" sz="1200" kern="1200" baseline="0" dirty="0" smtClean="0">
                <a:solidFill>
                  <a:schemeClr val="tx1"/>
                </a:solidFill>
                <a:latin typeface="+mn-lt"/>
                <a:ea typeface="+mn-ea"/>
                <a:cs typeface="+mn-cs"/>
              </a:rPr>
              <a:t>Each transition has three parts.</a:t>
            </a:r>
          </a:p>
          <a:p>
            <a:pPr lvl="0"/>
            <a:r>
              <a:rPr lang="en-US" sz="1200" kern="1200" baseline="0" dirty="0" smtClean="0">
                <a:solidFill>
                  <a:schemeClr val="tx1"/>
                </a:solidFill>
                <a:latin typeface="+mn-lt"/>
                <a:ea typeface="+mn-ea"/>
                <a:cs typeface="+mn-cs"/>
              </a:rPr>
              <a:t>               An event,</a:t>
            </a:r>
          </a:p>
          <a:p>
            <a:pPr lvl="0"/>
            <a:r>
              <a:rPr lang="en-US" sz="1200" kern="1200" baseline="0" dirty="0" smtClean="0">
                <a:solidFill>
                  <a:schemeClr val="tx1"/>
                </a:solidFill>
                <a:latin typeface="+mn-lt"/>
                <a:ea typeface="+mn-ea"/>
                <a:cs typeface="+mn-cs"/>
              </a:rPr>
              <a:t>               ,a guard that is a Boolean condition, it means if the event occurs and the condition is satisfied then perform the transition</a:t>
            </a:r>
          </a:p>
          <a:p>
            <a:pPr lvl="0"/>
            <a:r>
              <a:rPr lang="en-US" sz="1200" kern="1200" baseline="0" dirty="0" smtClean="0">
                <a:solidFill>
                  <a:schemeClr val="tx1"/>
                </a:solidFill>
                <a:latin typeface="+mn-lt"/>
                <a:ea typeface="+mn-ea"/>
                <a:cs typeface="+mn-cs"/>
              </a:rPr>
              <a:t>               and an action </a:t>
            </a:r>
            <a:r>
              <a:rPr lang="en-US" sz="1200" kern="1200" dirty="0" smtClean="0">
                <a:solidFill>
                  <a:schemeClr val="tx1"/>
                </a:solidFill>
                <a:latin typeface="+mn-lt"/>
                <a:ea typeface="+mn-ea"/>
                <a:cs typeface="+mn-cs"/>
              </a:rPr>
              <a:t>is best described as a task that takes place within a state. These actions can be in</a:t>
            </a:r>
            <a:r>
              <a:rPr lang="en-US" sz="1200" kern="1200" baseline="0" dirty="0" smtClean="0">
                <a:solidFill>
                  <a:schemeClr val="tx1"/>
                </a:solidFill>
                <a:latin typeface="+mn-lt"/>
                <a:ea typeface="+mn-ea"/>
                <a:cs typeface="+mn-cs"/>
              </a:rPr>
              <a:t> the form of </a:t>
            </a:r>
            <a:r>
              <a:rPr lang="en-US" sz="1200" kern="1200" dirty="0" smtClean="0">
                <a:solidFill>
                  <a:schemeClr val="tx1"/>
                </a:solidFill>
                <a:latin typeface="+mn-lt"/>
                <a:ea typeface="+mn-ea"/>
                <a:cs typeface="+mn-cs"/>
              </a:rPr>
              <a:t>On entry,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exit,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a:t>
            </a:r>
            <a:r>
              <a:rPr lang="en-US" sz="1200" kern="1200" baseline="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On event.</a:t>
            </a:r>
            <a:r>
              <a:rPr lang="en-US" dirty="0" smtClean="0"/>
              <a:t> </a:t>
            </a:r>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p>
          <a:p>
            <a:pPr lvl="0"/>
            <a:r>
              <a:rPr lang="en-US" dirty="0" smtClean="0"/>
              <a:t> </a:t>
            </a:r>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Transitions</a:t>
            </a:r>
            <a:r>
              <a:rPr lang="en-US" baseline="0" dirty="0" smtClean="0"/>
              <a:t> can be merged or separated through connectors.</a:t>
            </a:r>
          </a:p>
          <a:p>
            <a:r>
              <a:rPr lang="en-US" baseline="0" dirty="0" smtClean="0"/>
              <a:t>There are three different types of connectors.</a:t>
            </a:r>
          </a:p>
          <a:p>
            <a:r>
              <a:rPr lang="en-US" baseline="0" dirty="0" smtClean="0"/>
              <a:t>Condition Connector that splits a transition into two branches based on a condition. It means when an event occurs there are two transitions whose guard conditions are different.</a:t>
            </a:r>
          </a:p>
          <a:p>
            <a:r>
              <a:rPr lang="en-US" baseline="0" dirty="0" smtClean="0"/>
              <a:t>The second one is switch connector that is usually used with events rather than conditions. In these situations there are more than one events that occurs together and their different combinations can make different transitions.    </a:t>
            </a:r>
          </a:p>
          <a:p>
            <a:endParaRPr lang="en-US" baseline="0" dirty="0" smtClean="0"/>
          </a:p>
          <a:p>
            <a:r>
              <a:rPr lang="en-US" baseline="0" dirty="0" smtClean="0"/>
              <a:t>The third one is junction connector that transits two states to one state if the transition events and guards of the both states are satisfied.      </a:t>
            </a:r>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kern="1200" dirty="0" smtClean="0">
                <a:solidFill>
                  <a:schemeClr val="tx1"/>
                </a:solidFill>
                <a:latin typeface="+mn-lt"/>
                <a:ea typeface="+mn-ea"/>
                <a:cs typeface="+mn-cs"/>
              </a:rPr>
              <a:t>In order to have simpler statechart</a:t>
            </a:r>
            <a:r>
              <a:rPr lang="en-US" sz="1200" kern="1200" baseline="0" dirty="0" smtClean="0">
                <a:solidFill>
                  <a:schemeClr val="tx1"/>
                </a:solidFill>
                <a:latin typeface="+mn-lt"/>
                <a:ea typeface="+mn-ea"/>
                <a:cs typeface="+mn-cs"/>
              </a:rPr>
              <a:t>s we are allowed to have composite states.</a:t>
            </a:r>
          </a:p>
          <a:p>
            <a:pPr marL="228600" indent="-228600">
              <a:buNone/>
            </a:pPr>
            <a:r>
              <a:rPr lang="en-US" sz="1200" kern="1200" baseline="0" dirty="0" smtClean="0">
                <a:solidFill>
                  <a:schemeClr val="tx1"/>
                </a:solidFill>
                <a:latin typeface="+mn-lt"/>
                <a:ea typeface="+mn-ea"/>
                <a:cs typeface="+mn-cs"/>
              </a:rPr>
              <a:t>Each composite state contains a number of substates.</a:t>
            </a:r>
          </a:p>
          <a:p>
            <a:pPr marL="228600" indent="-228600">
              <a:buNone/>
            </a:pPr>
            <a:r>
              <a:rPr lang="en-US" sz="1200" kern="1200" baseline="0" dirty="0" smtClean="0">
                <a:solidFill>
                  <a:schemeClr val="tx1"/>
                </a:solidFill>
                <a:latin typeface="+mn-lt"/>
                <a:ea typeface="+mn-ea"/>
                <a:cs typeface="+mn-cs"/>
              </a:rPr>
              <a:t>In the other word, you can assume a composite state as an individual statechart. In addition to internal transitions it might have some external transitions.</a:t>
            </a:r>
          </a:p>
          <a:p>
            <a:pPr marL="228600" indent="-228600">
              <a:buNone/>
            </a:pPr>
            <a:r>
              <a:rPr lang="en-US" sz="1200" kern="1200" baseline="0" dirty="0" smtClean="0">
                <a:solidFill>
                  <a:schemeClr val="tx1"/>
                </a:solidFill>
                <a:latin typeface="+mn-lt"/>
                <a:ea typeface="+mn-ea"/>
                <a:cs typeface="+mn-cs"/>
              </a:rPr>
              <a:t>An incoming transition could go either to the whole composite state (in this case it transits to the initial states inside the composite state) or to a single substate.</a:t>
            </a:r>
          </a:p>
          <a:p>
            <a:pPr marL="228600" indent="-228600">
              <a:buNone/>
            </a:pPr>
            <a:r>
              <a:rPr lang="en-US" sz="1200" kern="1200" baseline="0" dirty="0" smtClean="0">
                <a:solidFill>
                  <a:schemeClr val="tx1"/>
                </a:solidFill>
                <a:latin typeface="+mn-lt"/>
                <a:ea typeface="+mn-ea"/>
                <a:cs typeface="+mn-cs"/>
              </a:rPr>
              <a:t>Each substate also can have a transition to states outside the composite state. If the transition is from the composite state, it belongs to all of the substates. </a:t>
            </a:r>
          </a:p>
          <a:p>
            <a:r>
              <a:rPr lang="en-US" sz="1200" kern="1200" baseline="0" dirty="0" smtClean="0">
                <a:solidFill>
                  <a:schemeClr val="tx1"/>
                </a:solidFill>
                <a:latin typeface="+mn-lt"/>
                <a:ea typeface="+mn-ea"/>
                <a:cs typeface="+mn-cs"/>
              </a:rPr>
              <a:t>So can you tell me how many cancel transitions would be if we wouldn’t have a composite state?</a:t>
            </a:r>
          </a:p>
          <a:p>
            <a:r>
              <a:rPr lang="en-US" sz="1200" kern="1200" baseline="0" dirty="0" smtClean="0">
                <a:solidFill>
                  <a:schemeClr val="tx1"/>
                </a:solidFill>
                <a:latin typeface="+mn-lt"/>
                <a:ea typeface="+mn-ea"/>
                <a:cs typeface="+mn-cs"/>
              </a:rPr>
              <a:t>There would be one cancel transition for each substate. It means there would be 4 instead of 1 with composite state.</a:t>
            </a:r>
          </a:p>
          <a:p>
            <a:pPr marL="228600" indent="-228600">
              <a:buAutoNum type="arabicPeriod"/>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9177166-0482-F54F-A28F-911257E2E3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case of having a composite state, the composite state can be left by a transition from the composite state at any substate.</a:t>
            </a:r>
          </a:p>
          <a:p>
            <a:r>
              <a:rPr lang="en-US" baseline="0" dirty="0" smtClean="0"/>
              <a:t>In some cases, we would need to remember the last substate where the composite state was active.</a:t>
            </a:r>
          </a:p>
          <a:p>
            <a:r>
              <a:rPr lang="en-US" baseline="0" dirty="0" smtClean="0"/>
              <a:t>It is useful if we want to continue the progress from this substate when we come back later.</a:t>
            </a:r>
          </a:p>
          <a:p>
            <a:r>
              <a:rPr lang="en-US" baseline="0" dirty="0" smtClean="0"/>
              <a:t>The initial notation is substituted by the history notation. </a:t>
            </a:r>
          </a:p>
          <a:p>
            <a:r>
              <a:rPr lang="en-US" baseline="0" dirty="0" smtClean="0"/>
              <a:t>For example, it this figure the backing up process has three sub stages.</a:t>
            </a:r>
          </a:p>
          <a:p>
            <a:r>
              <a:rPr lang="en-US" baseline="0" dirty="0" smtClean="0"/>
              <a:t>The user can cancel each stage by a cancel command and resume working from the last active stage later.   </a:t>
            </a:r>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one sense, there are two categories of substates in a superstate.  </a:t>
            </a:r>
          </a:p>
          <a:p>
            <a:r>
              <a:rPr lang="en-US" sz="1200" kern="1200" baseline="0" dirty="0" smtClean="0">
                <a:solidFill>
                  <a:schemeClr val="tx1"/>
                </a:solidFill>
                <a:latin typeface="+mn-lt"/>
                <a:ea typeface="+mn-ea"/>
                <a:cs typeface="+mn-cs"/>
              </a:rPr>
              <a:t>    Sequential substates – that we have seen them in the all previous examples</a:t>
            </a:r>
          </a:p>
          <a:p>
            <a:r>
              <a:rPr lang="en-US" sz="1200" kern="1200" baseline="0" dirty="0" smtClean="0">
                <a:solidFill>
                  <a:schemeClr val="tx1"/>
                </a:solidFill>
                <a:latin typeface="+mn-lt"/>
                <a:ea typeface="+mn-ea"/>
                <a:cs typeface="+mn-cs"/>
              </a:rPr>
              <a:t>    Concurrent substates – that are used to model concurrency</a:t>
            </a:r>
          </a:p>
          <a:p>
            <a:r>
              <a:rPr lang="en-US" sz="1200" kern="1200" baseline="0" dirty="0" smtClean="0">
                <a:solidFill>
                  <a:schemeClr val="tx1"/>
                </a:solidFill>
                <a:latin typeface="+mn-lt"/>
                <a:ea typeface="+mn-ea"/>
                <a:cs typeface="+mn-cs"/>
              </a:rPr>
              <a:t>These allow us to specify two or more state machines that execute in parallel</a:t>
            </a:r>
          </a:p>
          <a:p>
            <a:r>
              <a:rPr lang="en-US" sz="1200" kern="1200" baseline="0" dirty="0" smtClean="0">
                <a:solidFill>
                  <a:schemeClr val="tx1"/>
                </a:solidFill>
                <a:latin typeface="+mn-lt"/>
                <a:ea typeface="+mn-ea"/>
                <a:cs typeface="+mn-cs"/>
              </a:rPr>
              <a:t>As you can see in this figure, each subsection has its on initial substate. When the composite state is activated, each section starts simultaneously and makes progress based on their events and their transitions.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the other side, If one reaches the final state, waits for the other one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there was not the notion of concurrent substates it would cause the “explosion of states” problem that appears is </a:t>
            </a:r>
            <a:r>
              <a:rPr lang="en-US" sz="1200" kern="1200" baseline="0" dirty="0" err="1" smtClean="0">
                <a:solidFill>
                  <a:schemeClr val="tx1"/>
                </a:solidFill>
                <a:latin typeface="+mn-lt"/>
                <a:ea typeface="+mn-ea"/>
                <a:cs typeface="+mn-cs"/>
              </a:rPr>
              <a:t>FSMs</a:t>
            </a:r>
            <a:r>
              <a:rPr lang="en-US" sz="1200"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177166-0482-F54F-A28F-911257E2E3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nondeterministic situations can be displayed by statecharts</a:t>
            </a:r>
          </a:p>
          <a:p>
            <a:r>
              <a:rPr lang="en-US" dirty="0" smtClean="0"/>
              <a:t>As</a:t>
            </a:r>
            <a:r>
              <a:rPr lang="en-US" baseline="0" dirty="0" smtClean="0"/>
              <a:t> you can see in this figure, if event E happens there are two choices, if condition C1 is true it goes to state S2, if C2 is satisfied it goes to S3 but what happens if both C1 and C2 or none of them are true.</a:t>
            </a:r>
          </a:p>
          <a:p>
            <a:r>
              <a:rPr lang="en-US" baseline="0" dirty="0" smtClean="0"/>
              <a:t>So these are some nondeterministic situations that  the statechart must deal with them.</a:t>
            </a:r>
          </a:p>
          <a:p>
            <a:r>
              <a:rPr lang="en-US" baseline="0" dirty="0" smtClean="0"/>
              <a:t>The statechart can choose one arbitrary state or define priorities among them.</a:t>
            </a:r>
            <a:endParaRPr lang="en-US" dirty="0" smtClean="0"/>
          </a:p>
        </p:txBody>
      </p:sp>
      <p:sp>
        <p:nvSpPr>
          <p:cNvPr id="4" name="Slide Number Placeholder 3"/>
          <p:cNvSpPr>
            <a:spLocks noGrp="1"/>
          </p:cNvSpPr>
          <p:nvPr>
            <p:ph type="sldNum" sz="quarter" idx="10"/>
          </p:nvPr>
        </p:nvSpPr>
        <p:spPr/>
        <p:txBody>
          <a:bodyPr/>
          <a:lstStyle/>
          <a:p>
            <a:fld id="{D9177166-0482-F54F-A28F-911257E2E3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D39BE06-EA6D-F24D-9C6A-BEB28E9BB422}" type="datetimeFigureOut">
              <a:rPr lang="en-US" smtClean="0"/>
              <a:pPr/>
              <a:t>10/13/09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9AFBA0-143D-B540-B913-053D639CE36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9BE06-EA6D-F24D-9C6A-BEB28E9BB422}" type="datetimeFigureOut">
              <a:rPr lang="en-US" smtClean="0"/>
              <a:pPr/>
              <a:t>10/13/09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AFBA0-143D-B540-B913-053D639CE3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1D39BE06-EA6D-F24D-9C6A-BEB28E9BB422}" type="datetimeFigureOut">
              <a:rPr lang="en-US" smtClean="0"/>
              <a:pPr/>
              <a:t>10/13/09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A79AFBA0-143D-B540-B913-053D639CE36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514600"/>
            <a:ext cx="7406640" cy="1472184"/>
          </a:xfrm>
        </p:spPr>
        <p:txBody>
          <a:bodyPr>
            <a:normAutofit fontScale="90000"/>
          </a:bodyPr>
          <a:lstStyle/>
          <a:p>
            <a:r>
              <a:rPr lang="en-US" sz="6000" dirty="0" smtClean="0"/>
              <a:t>State Charts </a:t>
            </a:r>
            <a:r>
              <a:rPr lang="en-US" dirty="0" smtClean="0"/>
              <a:t/>
            </a:r>
            <a:br>
              <a:rPr lang="en-US" dirty="0" smtClean="0"/>
            </a:br>
            <a:endParaRPr lang="en-US" dirty="0"/>
          </a:p>
        </p:txBody>
      </p:sp>
      <p:sp>
        <p:nvSpPr>
          <p:cNvPr id="3" name="Subtitle 2"/>
          <p:cNvSpPr>
            <a:spLocks noGrp="1"/>
          </p:cNvSpPr>
          <p:nvPr>
            <p:ph type="subTitle" idx="1"/>
          </p:nvPr>
        </p:nvSpPr>
        <p:spPr>
          <a:xfrm>
            <a:off x="1432560" y="5943600"/>
            <a:ext cx="7406640" cy="533400"/>
          </a:xfrm>
        </p:spPr>
        <p:txBody>
          <a:bodyPr/>
          <a:lstStyle/>
          <a:p>
            <a:pPr algn="r"/>
            <a:r>
              <a:rPr lang="en-US" dirty="0" smtClean="0"/>
              <a:t>Mehran Najafi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8288" cy="1143000"/>
          </a:xfrm>
        </p:spPr>
        <p:txBody>
          <a:bodyPr>
            <a:normAutofit fontScale="90000"/>
          </a:bodyPr>
          <a:lstStyle/>
          <a:p>
            <a:r>
              <a:rPr lang="en-US" dirty="0" smtClean="0"/>
              <a:t>How to produce statechart diagrams </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a:pPr>
            <a:r>
              <a:rPr lang="en-US" sz="2800" dirty="0" smtClean="0"/>
              <a:t>Identify entities that have complex behavior</a:t>
            </a:r>
          </a:p>
          <a:p>
            <a:pPr marL="596646" indent="-514350">
              <a:buFont typeface="+mj-lt"/>
              <a:buAutoNum type="arabicPeriod"/>
            </a:pPr>
            <a:r>
              <a:rPr lang="en-US" sz="2800" dirty="0" smtClean="0"/>
              <a:t>Determine initial and final states of the entity</a:t>
            </a:r>
          </a:p>
          <a:p>
            <a:pPr marL="596646" indent="-514350">
              <a:buFont typeface="+mj-lt"/>
              <a:buAutoNum type="arabicPeriod"/>
            </a:pPr>
            <a:r>
              <a:rPr lang="en-US" sz="2800" dirty="0" smtClean="0"/>
              <a:t>Identify the events that affect the entity</a:t>
            </a:r>
          </a:p>
          <a:p>
            <a:pPr marL="596646" indent="-514350">
              <a:buFont typeface="+mj-lt"/>
              <a:buAutoNum type="arabicPeriod"/>
            </a:pPr>
            <a:r>
              <a:rPr lang="en-US" sz="2800" dirty="0" smtClean="0"/>
              <a:t>Identify entry and exit actions on states</a:t>
            </a:r>
          </a:p>
          <a:p>
            <a:pPr marL="596646" indent="-514350">
              <a:buFont typeface="+mj-lt"/>
              <a:buAutoNum type="arabicPeriod"/>
            </a:pPr>
            <a:r>
              <a:rPr lang="en-US" sz="2800" dirty="0" smtClean="0"/>
              <a:t>Expand states using substates</a:t>
            </a:r>
          </a:p>
          <a:p>
            <a:pPr marL="596646" indent="-514350">
              <a:buFont typeface="+mj-lt"/>
              <a:buAutoNum type="arabicPeriod"/>
            </a:pPr>
            <a:r>
              <a:rPr lang="en-US" sz="2800" dirty="0" smtClean="0"/>
              <a:t>All actions have to be implemented as operations on classes      </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7.png"/>
          <p:cNvPicPr>
            <a:picLocks noGrp="1" noChangeAspect="1"/>
          </p:cNvPicPr>
          <p:nvPr>
            <p:ph idx="1"/>
          </p:nvPr>
        </p:nvPicPr>
        <p:blipFill>
          <a:blip r:embed="rId2"/>
          <a:srcRect l="-4727" r="-4727"/>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8.png"/>
          <p:cNvPicPr>
            <a:picLocks noChangeAspect="1"/>
          </p:cNvPicPr>
          <p:nvPr/>
        </p:nvPicPr>
        <p:blipFill>
          <a:blip r:embed="rId2"/>
          <a:stretch>
            <a:fillRect/>
          </a:stretch>
        </p:blipFill>
        <p:spPr>
          <a:xfrm>
            <a:off x="1371600" y="533400"/>
            <a:ext cx="7499350" cy="54864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9.png"/>
          <p:cNvPicPr>
            <a:picLocks noChangeAspect="1"/>
          </p:cNvPicPr>
          <p:nvPr/>
        </p:nvPicPr>
        <p:blipFill>
          <a:blip r:embed="rId2"/>
          <a:stretch>
            <a:fillRect/>
          </a:stretch>
        </p:blipFill>
        <p:spPr>
          <a:xfrm>
            <a:off x="1905000" y="533400"/>
            <a:ext cx="6019800" cy="558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10.png"/>
          <p:cNvPicPr>
            <a:picLocks noGrp="1" noChangeAspect="1"/>
          </p:cNvPicPr>
          <p:nvPr>
            <p:ph idx="1"/>
          </p:nvPr>
        </p:nvPicPr>
        <p:blipFill>
          <a:blip r:embed="rId2"/>
          <a:srcRect l="-18196" r="-18196"/>
          <a:stretch>
            <a:fillRect/>
          </a:stretch>
        </p:blipFill>
        <p:spPr>
          <a:xfrm>
            <a:off x="1371600" y="457200"/>
            <a:ext cx="7498080" cy="4800600"/>
          </a:xfr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cture 11.png"/>
          <p:cNvPicPr>
            <a:picLocks noGrp="1" noChangeAspect="1"/>
          </p:cNvPicPr>
          <p:nvPr>
            <p:ph idx="1"/>
          </p:nvPr>
        </p:nvPicPr>
        <p:blipFill>
          <a:blip r:embed="rId2"/>
          <a:srcRect t="-17826" b="-17826"/>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2.png"/>
          <p:cNvPicPr>
            <a:picLocks noChangeAspect="1"/>
          </p:cNvPicPr>
          <p:nvPr/>
        </p:nvPicPr>
        <p:blipFill>
          <a:blip r:embed="rId2"/>
          <a:stretch>
            <a:fillRect/>
          </a:stretch>
        </p:blipFill>
        <p:spPr>
          <a:xfrm>
            <a:off x="1981200" y="228600"/>
            <a:ext cx="6829425" cy="609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Systems</a:t>
            </a:r>
            <a:endParaRPr lang="en-US" dirty="0"/>
          </a:p>
        </p:txBody>
      </p:sp>
      <p:sp>
        <p:nvSpPr>
          <p:cNvPr id="3" name="Content Placeholder 2"/>
          <p:cNvSpPr>
            <a:spLocks noGrp="1"/>
          </p:cNvSpPr>
          <p:nvPr>
            <p:ph idx="1"/>
          </p:nvPr>
        </p:nvSpPr>
        <p:spPr>
          <a:xfrm>
            <a:off x="1371600" y="1371600"/>
            <a:ext cx="7498080" cy="4800600"/>
          </a:xfrm>
        </p:spPr>
        <p:txBody>
          <a:bodyPr/>
          <a:lstStyle/>
          <a:p>
            <a:pPr algn="just"/>
            <a:r>
              <a:rPr lang="en-US" dirty="0" smtClean="0"/>
              <a:t>A reactive, event-driven, object is one whose behavior is best characterized by its response to events dispatched from outside its context. </a:t>
            </a:r>
            <a:endParaRPr lang="en-US" dirty="0"/>
          </a:p>
        </p:txBody>
      </p:sp>
      <p:pic>
        <p:nvPicPr>
          <p:cNvPr id="5" name="Picture 4" descr="Picture 5.png"/>
          <p:cNvPicPr>
            <a:picLocks noChangeAspect="1"/>
          </p:cNvPicPr>
          <p:nvPr/>
        </p:nvPicPr>
        <p:blipFill>
          <a:blip r:embed="rId3"/>
          <a:stretch>
            <a:fillRect/>
          </a:stretch>
        </p:blipFill>
        <p:spPr>
          <a:xfrm>
            <a:off x="3429000" y="3581400"/>
            <a:ext cx="3416300" cy="2857500"/>
          </a:xfrm>
          <a:prstGeom prst="rect">
            <a:avLst/>
          </a:prstGeom>
        </p:spPr>
      </p:pic>
      <p:sp>
        <p:nvSpPr>
          <p:cNvPr id="6" name="TextBox 5"/>
          <p:cNvSpPr txBox="1"/>
          <p:nvPr/>
        </p:nvSpPr>
        <p:spPr>
          <a:xfrm>
            <a:off x="4114800" y="6438901"/>
            <a:ext cx="2209800" cy="369332"/>
          </a:xfrm>
          <a:prstGeom prst="rect">
            <a:avLst/>
          </a:prstGeom>
          <a:noFill/>
        </p:spPr>
        <p:txBody>
          <a:bodyPr wrap="square" rtlCol="0">
            <a:spAutoFit/>
          </a:bodyPr>
          <a:lstStyle/>
          <a:p>
            <a:r>
              <a:rPr lang="en-US" dirty="0" smtClean="0"/>
              <a:t>Traffic light statechart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Statechart Diagrams</a:t>
            </a:r>
            <a:endParaRPr lang="en-US" dirty="0"/>
          </a:p>
        </p:txBody>
      </p:sp>
      <p:sp>
        <p:nvSpPr>
          <p:cNvPr id="3" name="Content Placeholder 2"/>
          <p:cNvSpPr>
            <a:spLocks noGrp="1"/>
          </p:cNvSpPr>
          <p:nvPr>
            <p:ph idx="1"/>
          </p:nvPr>
        </p:nvSpPr>
        <p:spPr/>
        <p:txBody>
          <a:bodyPr>
            <a:normAutofit/>
          </a:bodyPr>
          <a:lstStyle/>
          <a:p>
            <a:pPr algn="just"/>
            <a:r>
              <a:rPr lang="en-US" sz="2800" dirty="0" smtClean="0"/>
              <a:t>Graph whose nodes are states and whose directed arcs are transitions labeled by event names.  </a:t>
            </a:r>
          </a:p>
          <a:p>
            <a:pPr algn="just"/>
            <a:r>
              <a:rPr lang="en-US" sz="2800" dirty="0" smtClean="0"/>
              <a:t>Describe the dynamic behavior of a  system.</a:t>
            </a:r>
          </a:p>
          <a:p>
            <a:pPr algn="just"/>
            <a:r>
              <a:rPr lang="en-US" sz="2800" dirty="0" smtClean="0"/>
              <a:t>Consider a system as a finite state machine.</a:t>
            </a:r>
            <a:endParaRPr lang="en-US" sz="2800" dirty="0"/>
          </a:p>
        </p:txBody>
      </p:sp>
      <p:graphicFrame>
        <p:nvGraphicFramePr>
          <p:cNvPr id="234499" name="Object 3"/>
          <p:cNvGraphicFramePr>
            <a:graphicFrameLocks noChangeAspect="1"/>
          </p:cNvGraphicFramePr>
          <p:nvPr/>
        </p:nvGraphicFramePr>
        <p:xfrm>
          <a:off x="2362200" y="3886200"/>
          <a:ext cx="5473700" cy="2438400"/>
        </p:xfrm>
        <a:graphic>
          <a:graphicData uri="http://schemas.openxmlformats.org/presentationml/2006/ole">
            <p:oleObj spid="_x0000_s33794" name="Picture" r:id="rId4" imgW="5473700" imgH="1981200" progId="Word.Picture.8">
              <p:embed/>
            </p:oleObj>
          </a:graphicData>
        </a:graphic>
      </p:graphicFrame>
      <p:sp>
        <p:nvSpPr>
          <p:cNvPr id="7" name="Rectangle 6"/>
          <p:cNvSpPr/>
          <p:nvPr/>
        </p:nvSpPr>
        <p:spPr>
          <a:xfrm>
            <a:off x="4114800" y="6324600"/>
            <a:ext cx="2423898" cy="369332"/>
          </a:xfrm>
          <a:prstGeom prst="rect">
            <a:avLst/>
          </a:prstGeom>
        </p:spPr>
        <p:txBody>
          <a:bodyPr wrap="none">
            <a:spAutoFit/>
          </a:bodyPr>
          <a:lstStyle/>
          <a:p>
            <a:r>
              <a:rPr lang="en-US" dirty="0" smtClean="0"/>
              <a:t>Statechart Components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Statechart Components</a:t>
            </a:r>
            <a:endParaRPr lang="en-US" dirty="0"/>
          </a:p>
        </p:txBody>
      </p:sp>
      <p:sp>
        <p:nvSpPr>
          <p:cNvPr id="3" name="Content Placeholder 2"/>
          <p:cNvSpPr>
            <a:spLocks noGrp="1"/>
          </p:cNvSpPr>
          <p:nvPr>
            <p:ph idx="1"/>
          </p:nvPr>
        </p:nvSpPr>
        <p:spPr>
          <a:xfrm>
            <a:off x="1295400" y="1219200"/>
            <a:ext cx="7498080" cy="3505200"/>
          </a:xfrm>
        </p:spPr>
        <p:txBody>
          <a:bodyPr>
            <a:normAutofit/>
          </a:bodyPr>
          <a:lstStyle/>
          <a:p>
            <a:pPr algn="just"/>
            <a:r>
              <a:rPr lang="en-US" sz="2600" b="1" dirty="0" smtClean="0">
                <a:solidFill>
                  <a:srgbClr val="FF0000"/>
                </a:solidFill>
              </a:rPr>
              <a:t>State</a:t>
            </a:r>
            <a:r>
              <a:rPr lang="en-US" sz="2600" b="1" dirty="0" smtClean="0"/>
              <a:t> – Is the condition of an object at a specific time.</a:t>
            </a:r>
          </a:p>
          <a:p>
            <a:pPr algn="just"/>
            <a:r>
              <a:rPr lang="en-US" sz="2600" b="1" dirty="0" smtClean="0">
                <a:solidFill>
                  <a:srgbClr val="FF0000"/>
                </a:solidFill>
              </a:rPr>
              <a:t>Event</a:t>
            </a:r>
            <a:r>
              <a:rPr lang="en-US" sz="2600" b="1" dirty="0" smtClean="0"/>
              <a:t> – Is an occurrence that triggers the state.</a:t>
            </a:r>
          </a:p>
          <a:p>
            <a:pPr algn="just"/>
            <a:r>
              <a:rPr lang="en-US" sz="2600" b="1" dirty="0" smtClean="0">
                <a:solidFill>
                  <a:srgbClr val="FF0000"/>
                </a:solidFill>
              </a:rPr>
              <a:t>Transition</a:t>
            </a:r>
            <a:r>
              <a:rPr lang="en-US" sz="2600" dirty="0" smtClean="0"/>
              <a:t> </a:t>
            </a:r>
            <a:r>
              <a:rPr lang="en-US" sz="2600" b="1" dirty="0" smtClean="0"/>
              <a:t>– Involves going from one state to the other when an event occurs.</a:t>
            </a:r>
          </a:p>
          <a:p>
            <a:pPr algn="just">
              <a:buNone/>
            </a:pPr>
            <a:r>
              <a:rPr lang="en-US" sz="2600" dirty="0" smtClean="0"/>
              <a:t>                 </a:t>
            </a:r>
            <a:r>
              <a:rPr lang="en-US" sz="2600" b="1" dirty="0" smtClean="0"/>
              <a:t>Event [Guard] / Action</a:t>
            </a:r>
            <a:r>
              <a:rPr lang="en-US" sz="2600" dirty="0" smtClean="0"/>
              <a:t> </a:t>
            </a:r>
            <a:r>
              <a:rPr lang="en-US" sz="2600" b="1" dirty="0" smtClean="0"/>
              <a:t>  </a:t>
            </a:r>
          </a:p>
        </p:txBody>
      </p:sp>
      <p:pic>
        <p:nvPicPr>
          <p:cNvPr id="4" name="Picture 3" descr="Picture 6.png"/>
          <p:cNvPicPr>
            <a:picLocks noChangeAspect="1"/>
          </p:cNvPicPr>
          <p:nvPr/>
        </p:nvPicPr>
        <p:blipFill>
          <a:blip r:embed="rId3"/>
          <a:stretch>
            <a:fillRect/>
          </a:stretch>
        </p:blipFill>
        <p:spPr>
          <a:xfrm>
            <a:off x="1333500" y="4505325"/>
            <a:ext cx="7429500" cy="2124075"/>
          </a:xfrm>
          <a:prstGeom prst="rect">
            <a:avLst/>
          </a:prstGeom>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dirty="0" smtClean="0"/>
              <a:t>Connectors</a:t>
            </a:r>
            <a:endParaRPr lang="en-US" dirty="0"/>
          </a:p>
        </p:txBody>
      </p:sp>
      <p:pic>
        <p:nvPicPr>
          <p:cNvPr id="6" name="Content Placeholder 5" descr="Picture 11.png"/>
          <p:cNvPicPr>
            <a:picLocks noGrp="1" noChangeAspect="1"/>
          </p:cNvPicPr>
          <p:nvPr>
            <p:ph idx="1"/>
          </p:nvPr>
        </p:nvPicPr>
        <p:blipFill>
          <a:blip r:embed="rId3"/>
          <a:srcRect t="-86471" b="-86471"/>
          <a:stretch>
            <a:fillRect/>
          </a:stretch>
        </p:blipFill>
        <p:spPr>
          <a:xfrm>
            <a:off x="2218499" y="-76200"/>
            <a:ext cx="5934901" cy="3429000"/>
          </a:xfrm>
        </p:spPr>
      </p:pic>
      <p:pic>
        <p:nvPicPr>
          <p:cNvPr id="7" name="Picture 6" descr="Picture 13.png"/>
          <p:cNvPicPr>
            <a:picLocks noChangeAspect="1"/>
          </p:cNvPicPr>
          <p:nvPr/>
        </p:nvPicPr>
        <p:blipFill>
          <a:blip r:embed="rId4"/>
          <a:stretch>
            <a:fillRect/>
          </a:stretch>
        </p:blipFill>
        <p:spPr>
          <a:xfrm>
            <a:off x="2071688" y="4718050"/>
            <a:ext cx="6005512" cy="1606550"/>
          </a:xfrm>
          <a:prstGeom prst="rect">
            <a:avLst/>
          </a:prstGeom>
        </p:spPr>
      </p:pic>
      <p:pic>
        <p:nvPicPr>
          <p:cNvPr id="8" name="Picture 7" descr="Picture 12.png"/>
          <p:cNvPicPr>
            <a:picLocks noChangeAspect="1"/>
          </p:cNvPicPr>
          <p:nvPr/>
        </p:nvPicPr>
        <p:blipFill>
          <a:blip r:embed="rId5"/>
          <a:stretch>
            <a:fillRect/>
          </a:stretch>
        </p:blipFill>
        <p:spPr>
          <a:xfrm>
            <a:off x="2160587" y="2590800"/>
            <a:ext cx="5916613" cy="1828800"/>
          </a:xfrm>
          <a:prstGeom prst="rect">
            <a:avLst/>
          </a:prstGeom>
        </p:spPr>
      </p:pic>
      <p:sp>
        <p:nvSpPr>
          <p:cNvPr id="9" name="Rectangle 8"/>
          <p:cNvSpPr/>
          <p:nvPr/>
        </p:nvSpPr>
        <p:spPr>
          <a:xfrm>
            <a:off x="3886200" y="2209800"/>
            <a:ext cx="2223686" cy="369332"/>
          </a:xfrm>
          <a:prstGeom prst="rect">
            <a:avLst/>
          </a:prstGeom>
        </p:spPr>
        <p:txBody>
          <a:bodyPr wrap="none">
            <a:spAutoFit/>
          </a:bodyPr>
          <a:lstStyle/>
          <a:p>
            <a:r>
              <a:rPr lang="en-US" dirty="0" smtClean="0">
                <a:solidFill>
                  <a:srgbClr val="FF0000"/>
                </a:solidFill>
              </a:rPr>
              <a:t>Condition Connector</a:t>
            </a:r>
            <a:endParaRPr lang="en-US" dirty="0">
              <a:solidFill>
                <a:srgbClr val="FF0000"/>
              </a:solidFill>
            </a:endParaRPr>
          </a:p>
        </p:txBody>
      </p:sp>
      <p:sp>
        <p:nvSpPr>
          <p:cNvPr id="10" name="Rectangle 9"/>
          <p:cNvSpPr/>
          <p:nvPr/>
        </p:nvSpPr>
        <p:spPr>
          <a:xfrm>
            <a:off x="3796114" y="4278868"/>
            <a:ext cx="1893480" cy="369332"/>
          </a:xfrm>
          <a:prstGeom prst="rect">
            <a:avLst/>
          </a:prstGeom>
        </p:spPr>
        <p:txBody>
          <a:bodyPr wrap="none">
            <a:spAutoFit/>
          </a:bodyPr>
          <a:lstStyle/>
          <a:p>
            <a:r>
              <a:rPr lang="en-US" dirty="0" smtClean="0">
                <a:solidFill>
                  <a:srgbClr val="FF0000"/>
                </a:solidFill>
              </a:rPr>
              <a:t>Switch Connector</a:t>
            </a:r>
            <a:endParaRPr lang="en-US" dirty="0">
              <a:solidFill>
                <a:srgbClr val="FF0000"/>
              </a:solidFill>
            </a:endParaRPr>
          </a:p>
        </p:txBody>
      </p:sp>
      <p:sp>
        <p:nvSpPr>
          <p:cNvPr id="11" name="Rectangle 10"/>
          <p:cNvSpPr/>
          <p:nvPr/>
        </p:nvSpPr>
        <p:spPr>
          <a:xfrm>
            <a:off x="3657600" y="6031468"/>
            <a:ext cx="2045840" cy="369332"/>
          </a:xfrm>
          <a:prstGeom prst="rect">
            <a:avLst/>
          </a:prstGeom>
        </p:spPr>
        <p:txBody>
          <a:bodyPr wrap="none">
            <a:spAutoFit/>
          </a:bodyPr>
          <a:lstStyle/>
          <a:p>
            <a:r>
              <a:rPr lang="en-US" dirty="0" smtClean="0">
                <a:solidFill>
                  <a:srgbClr val="FF0000"/>
                </a:solidFill>
              </a:rPr>
              <a:t>Junction Connector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State</a:t>
            </a:r>
            <a:endParaRPr lang="en-US" dirty="0"/>
          </a:p>
        </p:txBody>
      </p:sp>
      <p:sp>
        <p:nvSpPr>
          <p:cNvPr id="3" name="Content Placeholder 2"/>
          <p:cNvSpPr>
            <a:spLocks noGrp="1"/>
          </p:cNvSpPr>
          <p:nvPr>
            <p:ph idx="1"/>
          </p:nvPr>
        </p:nvSpPr>
        <p:spPr/>
        <p:txBody>
          <a:bodyPr/>
          <a:lstStyle/>
          <a:p>
            <a:r>
              <a:rPr lang="en-US" sz="2800" dirty="0" smtClean="0"/>
              <a:t>Is a state that contains other states.</a:t>
            </a:r>
          </a:p>
          <a:p>
            <a:r>
              <a:rPr lang="en-US" sz="2800" dirty="0" smtClean="0"/>
              <a:t>Simplifies the modeling of complex behaviors.</a:t>
            </a:r>
          </a:p>
          <a:p>
            <a:endParaRPr lang="en-US" sz="2800" dirty="0" smtClean="0"/>
          </a:p>
          <a:p>
            <a:endParaRPr lang="en-US" sz="2800" dirty="0" smtClean="0"/>
          </a:p>
        </p:txBody>
      </p:sp>
      <p:pic>
        <p:nvPicPr>
          <p:cNvPr id="4" name="Picture 3" descr="Picture 7.png"/>
          <p:cNvPicPr>
            <a:picLocks noChangeAspect="1"/>
          </p:cNvPicPr>
          <p:nvPr/>
        </p:nvPicPr>
        <p:blipFill>
          <a:blip r:embed="rId3"/>
          <a:stretch>
            <a:fillRect/>
          </a:stretch>
        </p:blipFill>
        <p:spPr>
          <a:xfrm>
            <a:off x="2355088" y="2744685"/>
            <a:ext cx="5569712" cy="3427515"/>
          </a:xfrm>
          <a:prstGeom prst="rect">
            <a:avLst/>
          </a:prstGeom>
        </p:spPr>
      </p:pic>
      <p:sp>
        <p:nvSpPr>
          <p:cNvPr id="5" name="Rectangle 4"/>
          <p:cNvSpPr/>
          <p:nvPr/>
        </p:nvSpPr>
        <p:spPr>
          <a:xfrm>
            <a:off x="4114800" y="6183868"/>
            <a:ext cx="1659429" cy="369332"/>
          </a:xfrm>
          <a:prstGeom prst="rect">
            <a:avLst/>
          </a:prstGeom>
        </p:spPr>
        <p:txBody>
          <a:bodyPr wrap="none">
            <a:spAutoFit/>
          </a:bodyPr>
          <a:lstStyle/>
          <a:p>
            <a:r>
              <a:rPr lang="en-US" dirty="0" smtClean="0"/>
              <a:t>ATM Statechart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states</a:t>
            </a:r>
            <a:endParaRPr lang="en-US" dirty="0"/>
          </a:p>
        </p:txBody>
      </p:sp>
      <p:sp>
        <p:nvSpPr>
          <p:cNvPr id="3" name="Content Placeholder 2"/>
          <p:cNvSpPr>
            <a:spLocks noGrp="1"/>
          </p:cNvSpPr>
          <p:nvPr>
            <p:ph idx="1"/>
          </p:nvPr>
        </p:nvSpPr>
        <p:spPr/>
        <p:txBody>
          <a:bodyPr/>
          <a:lstStyle/>
          <a:p>
            <a:pPr algn="just"/>
            <a:r>
              <a:rPr lang="en-US" sz="2800" dirty="0" smtClean="0"/>
              <a:t>Remember the last substate that the superstate was active in it prior to the transition from the composite state</a:t>
            </a:r>
            <a:r>
              <a:rPr lang="en-US" dirty="0" smtClean="0"/>
              <a:t>. </a:t>
            </a:r>
            <a:endParaRPr lang="en-US" dirty="0"/>
          </a:p>
        </p:txBody>
      </p:sp>
      <p:pic>
        <p:nvPicPr>
          <p:cNvPr id="4" name="Picture 3" descr="Picture 8.png"/>
          <p:cNvPicPr>
            <a:picLocks noChangeAspect="1"/>
          </p:cNvPicPr>
          <p:nvPr/>
        </p:nvPicPr>
        <p:blipFill>
          <a:blip r:embed="rId3"/>
          <a:stretch>
            <a:fillRect/>
          </a:stretch>
        </p:blipFill>
        <p:spPr>
          <a:xfrm>
            <a:off x="1417638" y="3067050"/>
            <a:ext cx="6964362" cy="2952750"/>
          </a:xfrm>
          <a:prstGeom prst="rect">
            <a:avLst/>
          </a:prstGeom>
        </p:spPr>
      </p:pic>
      <p:sp>
        <p:nvSpPr>
          <p:cNvPr id="5" name="Rectangle 4"/>
          <p:cNvSpPr/>
          <p:nvPr/>
        </p:nvSpPr>
        <p:spPr>
          <a:xfrm>
            <a:off x="3810000" y="5955268"/>
            <a:ext cx="1622973" cy="369332"/>
          </a:xfrm>
          <a:prstGeom prst="rect">
            <a:avLst/>
          </a:prstGeom>
        </p:spPr>
        <p:txBody>
          <a:bodyPr wrap="none">
            <a:spAutoFit/>
          </a:bodyPr>
          <a:lstStyle/>
          <a:p>
            <a:r>
              <a:rPr lang="en-US" dirty="0" smtClean="0"/>
              <a:t>Backup process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Concurrent substates</a:t>
            </a:r>
            <a:endParaRPr lang="en-US" dirty="0"/>
          </a:p>
        </p:txBody>
      </p:sp>
      <p:sp>
        <p:nvSpPr>
          <p:cNvPr id="3" name="Content Placeholder 2"/>
          <p:cNvSpPr>
            <a:spLocks noGrp="1"/>
          </p:cNvSpPr>
          <p:nvPr>
            <p:ph idx="1"/>
          </p:nvPr>
        </p:nvSpPr>
        <p:spPr/>
        <p:txBody>
          <a:bodyPr/>
          <a:lstStyle/>
          <a:p>
            <a:r>
              <a:rPr lang="en-US" dirty="0" smtClean="0"/>
              <a:t>Substates execute in parallel</a:t>
            </a:r>
          </a:p>
          <a:p>
            <a:endParaRPr lang="en-US" dirty="0"/>
          </a:p>
        </p:txBody>
      </p:sp>
      <p:pic>
        <p:nvPicPr>
          <p:cNvPr id="5" name="Picture 4" descr="Picture 10.png"/>
          <p:cNvPicPr>
            <a:picLocks noChangeAspect="1"/>
          </p:cNvPicPr>
          <p:nvPr/>
        </p:nvPicPr>
        <p:blipFill>
          <a:blip r:embed="rId3"/>
          <a:stretch>
            <a:fillRect/>
          </a:stretch>
        </p:blipFill>
        <p:spPr>
          <a:xfrm>
            <a:off x="2057400" y="2209800"/>
            <a:ext cx="6400800" cy="3957638"/>
          </a:xfrm>
          <a:prstGeom prst="rect">
            <a:avLst/>
          </a:prstGeom>
        </p:spPr>
      </p:pic>
      <p:sp>
        <p:nvSpPr>
          <p:cNvPr id="6" name="Rectangle 5"/>
          <p:cNvSpPr/>
          <p:nvPr/>
        </p:nvSpPr>
        <p:spPr>
          <a:xfrm>
            <a:off x="3810000" y="5955268"/>
            <a:ext cx="1630299" cy="369332"/>
          </a:xfrm>
          <a:prstGeom prst="rect">
            <a:avLst/>
          </a:prstGeom>
        </p:spPr>
        <p:txBody>
          <a:bodyPr wrap="none">
            <a:spAutoFit/>
          </a:bodyPr>
          <a:lstStyle/>
          <a:p>
            <a:r>
              <a:rPr lang="en-US" dirty="0" smtClean="0"/>
              <a:t>Taking a course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Nondeterministic Situations</a:t>
            </a:r>
            <a:endParaRPr lang="en-US" dirty="0"/>
          </a:p>
        </p:txBody>
      </p:sp>
      <p:sp>
        <p:nvSpPr>
          <p:cNvPr id="5" name="Content Placeholder 4"/>
          <p:cNvSpPr>
            <a:spLocks noGrp="1"/>
          </p:cNvSpPr>
          <p:nvPr>
            <p:ph idx="1"/>
          </p:nvPr>
        </p:nvSpPr>
        <p:spPr/>
        <p:txBody>
          <a:bodyPr/>
          <a:lstStyle/>
          <a:p>
            <a:pPr algn="just"/>
            <a:r>
              <a:rPr lang="en-US" sz="2800" dirty="0" smtClean="0"/>
              <a:t>If E occurs and both C1 and C2 are true, the system does not know which transition to take.</a:t>
            </a:r>
          </a:p>
          <a:p>
            <a:pPr algn="just"/>
            <a:r>
              <a:rPr lang="en-US" sz="2800" dirty="0" smtClean="0"/>
              <a:t>The implementing tools make an arbitrary decision. </a:t>
            </a:r>
            <a:endParaRPr lang="en-US" dirty="0"/>
          </a:p>
        </p:txBody>
      </p:sp>
      <p:pic>
        <p:nvPicPr>
          <p:cNvPr id="6" name="Content Placeholder 3" descr="Picture 15.png"/>
          <p:cNvPicPr>
            <a:picLocks noChangeAspect="1"/>
          </p:cNvPicPr>
          <p:nvPr/>
        </p:nvPicPr>
        <p:blipFill>
          <a:blip r:embed="rId3"/>
          <a:srcRect t="-20185" b="-20185"/>
          <a:stretch>
            <a:fillRect/>
          </a:stretch>
        </p:blipFill>
        <p:spPr>
          <a:xfrm>
            <a:off x="2819400" y="3352800"/>
            <a:ext cx="4431792" cy="3048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TotalTime>
  <Words>1880</Words>
  <Application>Microsoft Macintosh PowerPoint</Application>
  <PresentationFormat>On-screen Show (4:3)</PresentationFormat>
  <Paragraphs>117</Paragraphs>
  <Slides>16</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Solstice</vt:lpstr>
      <vt:lpstr>Picture</vt:lpstr>
      <vt:lpstr>State Charts  </vt:lpstr>
      <vt:lpstr>Reactive Systems</vt:lpstr>
      <vt:lpstr>Statechart Diagrams</vt:lpstr>
      <vt:lpstr>Statechart Components</vt:lpstr>
      <vt:lpstr>Connectors</vt:lpstr>
      <vt:lpstr>Composite State</vt:lpstr>
      <vt:lpstr>History states</vt:lpstr>
      <vt:lpstr>Concurrent substates</vt:lpstr>
      <vt:lpstr>Nondeterministic Situations</vt:lpstr>
      <vt:lpstr>How to produce statechart diagrams </vt:lpstr>
      <vt:lpstr>Slide 11</vt:lpstr>
      <vt:lpstr>Slide 12</vt:lpstr>
      <vt:lpstr>Slide 13</vt:lpstr>
      <vt:lpstr>Slide 14</vt:lpstr>
      <vt:lpstr>Slide 15</vt:lpstr>
      <vt:lpstr>Slide 16</vt:lpstr>
    </vt:vector>
  </TitlesOfParts>
  <Company>McMaster University, CAS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Charts  </dc:title>
  <dc:creator>Kamran Sartipi</dc:creator>
  <cp:lastModifiedBy>Kamran Sartipi</cp:lastModifiedBy>
  <cp:revision>2</cp:revision>
  <dcterms:created xsi:type="dcterms:W3CDTF">2009-10-13T23:00:08Z</dcterms:created>
  <dcterms:modified xsi:type="dcterms:W3CDTF">2009-10-13T23:37:42Z</dcterms:modified>
</cp:coreProperties>
</file>